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527" r:id="rId2"/>
    <p:sldId id="545" r:id="rId3"/>
    <p:sldId id="526" r:id="rId4"/>
    <p:sldId id="529" r:id="rId5"/>
    <p:sldId id="528" r:id="rId6"/>
    <p:sldId id="524" r:id="rId7"/>
    <p:sldId id="530" r:id="rId8"/>
    <p:sldId id="531" r:id="rId9"/>
    <p:sldId id="532" r:id="rId10"/>
    <p:sldId id="537" r:id="rId11"/>
    <p:sldId id="536" r:id="rId12"/>
    <p:sldId id="538" r:id="rId13"/>
    <p:sldId id="542" r:id="rId14"/>
    <p:sldId id="539" r:id="rId15"/>
    <p:sldId id="543" r:id="rId16"/>
    <p:sldId id="544" r:id="rId17"/>
    <p:sldId id="540" r:id="rId18"/>
    <p:sldId id="533" r:id="rId19"/>
    <p:sldId id="534" r:id="rId20"/>
    <p:sldId id="535" r:id="rId21"/>
    <p:sldId id="541" r:id="rId2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5408D"/>
    <a:srgbClr val="000066"/>
    <a:srgbClr val="CC3399"/>
    <a:srgbClr val="A0ECBF"/>
    <a:srgbClr val="FFCC00"/>
    <a:srgbClr val="B2B2B2"/>
    <a:srgbClr val="009999"/>
    <a:srgbClr val="6D7491"/>
    <a:srgbClr val="5055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22" autoAdjust="0"/>
    <p:restoredTop sz="94531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86A7B-C23A-4179-8169-6CC2F4435F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9BBB7-C5BE-45FF-8B3F-50DFF660BD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2286000" cy="137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228600"/>
            <a:ext cx="6705600" cy="137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E1CB6-A2FC-4DC3-9037-9549B7A2CD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6AEA2-C32A-48CF-855F-34E54B98C7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211E8-B668-4353-8678-50E419B69F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60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60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310DE-3610-4B45-B425-51C82D13E9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1C3BD-7C50-454E-9D19-7856F71DFB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A09AF-1CD9-4BE9-9F31-319736F117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365D5-D482-41F6-AAB7-7EE1F6F381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795DD-CF0A-4C94-BA8F-FDCBE1A32A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FF3D1-4CB0-44A8-8440-4559FF2C21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BA131F36-E373-449A-A962-46A245EEB5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916832"/>
            <a:ext cx="7772400" cy="1656183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Cambria" pitchFamily="18" charset="0"/>
              </a:rPr>
              <a:t>Индустриализация     в СССР</a:t>
            </a:r>
            <a:endParaRPr lang="ru-RU" sz="48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3789039"/>
            <a:ext cx="7772400" cy="648073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latin typeface="Cambria" pitchFamily="18" charset="0"/>
              </a:rPr>
              <a:t>1920-1930-е гг.</a:t>
            </a:r>
            <a:endParaRPr lang="ru-RU" sz="3600" b="1" dirty="0">
              <a:solidFill>
                <a:srgbClr val="FFCC00"/>
              </a:solidFill>
              <a:latin typeface="Cambria" pitchFamily="18" charset="0"/>
            </a:endParaRPr>
          </a:p>
        </p:txBody>
      </p:sp>
      <p:pic>
        <p:nvPicPr>
          <p:cNvPr id="4" name="Picture 7" descr="Рисунок1"/>
          <p:cNvPicPr>
            <a:picLocks noChangeAspect="1" noChangeArrowheads="1"/>
          </p:cNvPicPr>
          <p:nvPr/>
        </p:nvPicPr>
        <p:blipFill>
          <a:blip r:embed="rId2" cstate="print">
            <a:lum bright="6000" contrast="12000"/>
          </a:blip>
          <a:srcRect/>
          <a:stretch>
            <a:fillRect/>
          </a:stretch>
        </p:blipFill>
        <p:spPr bwMode="auto">
          <a:xfrm>
            <a:off x="107504" y="2852936"/>
            <a:ext cx="2487240" cy="3883754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026" name="Picture 2" descr="I:\Залозный С.В\Мои документы\Мои документы(всегда сохранять)\Учебный процесс\Урок\Презентации по истории\Плакат_-_догнать_и_перегнат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2708920"/>
            <a:ext cx="2592288" cy="4006263"/>
          </a:xfrm>
          <a:prstGeom prst="rect">
            <a:avLst/>
          </a:prstGeom>
          <a:noFill/>
        </p:spPr>
      </p:pic>
      <p:pic>
        <p:nvPicPr>
          <p:cNvPr id="1027" name="Picture 3" descr="I:\Залозный С.В\Мои документы\Мои документы(всегда сохранять)\Учебный процесс\Урок\Презентации по истории\Плакат о Сталина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116632"/>
            <a:ext cx="2873896" cy="195784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7620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FF00"/>
                </a:solidFill>
                <a:latin typeface="Cambria" pitchFamily="18" charset="0"/>
              </a:rPr>
              <a:t>Разработка пятилетнего плана</a:t>
            </a:r>
            <a:endParaRPr lang="ru-RU" sz="4000" b="1" dirty="0">
              <a:solidFill>
                <a:srgbClr val="FFFF00"/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428736"/>
            <a:ext cx="87154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 1927 г. советские экономисты приступили к разработке первого пятилетнего плана (на 1928/29 г. - 1932/33 г.), который </a:t>
            </a:r>
            <a:r>
              <a:rPr lang="ru-RU" sz="2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решал задачу комплексного развития всех районов и использования ресурсов для индустриализации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Составители плана выделили соотношение экономических показателей СССР и США, указав на отставание между ними в 50 лет (особенно в области электроэнергетики, химии, автомобилестроения). Из двух вариантов плана - </a:t>
            </a:r>
            <a:r>
              <a:rPr lang="ru-RU" sz="2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отправного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и названного </a:t>
            </a:r>
            <a:r>
              <a:rPr lang="ru-RU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оптимальным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- был выбран последний, задания по которому оказались на 20% выше первого. </a:t>
            </a:r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Главная задача пятилетки – превратить страну из </a:t>
            </a:r>
            <a:r>
              <a:rPr lang="ru-RU" sz="2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аграрно</a:t>
            </a:r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– индустриальной в индустриальную.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Продукция должна была увеличиться втрое за счет создания 1200 новых предприятий и целых отраслей промышленности, роста производительности труда на 110%. 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1128698"/>
          </a:xfrm>
        </p:spPr>
        <p:txBody>
          <a:bodyPr/>
          <a:lstStyle/>
          <a:p>
            <a:r>
              <a:rPr lang="ru-RU" sz="4000" b="1" dirty="0" smtClean="0">
                <a:latin typeface="Cambria" pitchFamily="18" charset="0"/>
              </a:rPr>
              <a:t>Первая пятилетка в СССР        </a:t>
            </a:r>
            <a:r>
              <a:rPr lang="ru-RU" sz="4000" b="1" smtClean="0">
                <a:latin typeface="Cambria" pitchFamily="18" charset="0"/>
              </a:rPr>
              <a:t>(1928-1932 </a:t>
            </a:r>
            <a:r>
              <a:rPr lang="ru-RU" sz="4000" b="1" dirty="0" smtClean="0">
                <a:latin typeface="Cambria" pitchFamily="18" charset="0"/>
              </a:rPr>
              <a:t>гг.)</a:t>
            </a:r>
            <a:endParaRPr lang="ru-RU" sz="4000" dirty="0">
              <a:latin typeface="Cambria" pitchFamily="18" charset="0"/>
            </a:endParaRPr>
          </a:p>
        </p:txBody>
      </p:sp>
      <p:sp>
        <p:nvSpPr>
          <p:cNvPr id="3" name="Rectangle 23"/>
          <p:cNvSpPr>
            <a:spLocks noChangeArrowheads="1"/>
          </p:cNvSpPr>
          <p:nvPr/>
        </p:nvSpPr>
        <p:spPr bwMode="auto">
          <a:xfrm>
            <a:off x="0" y="2349500"/>
            <a:ext cx="2268538" cy="71913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Произведено в </a:t>
            </a:r>
          </a:p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1928 г.</a:t>
            </a:r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0" y="3500438"/>
            <a:ext cx="2195513" cy="71913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План на 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1932 г.</a:t>
            </a:r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0" y="4724400"/>
            <a:ext cx="2195513" cy="7207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Поправки Стали-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на к плану</a:t>
            </a:r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0" y="5876925"/>
            <a:ext cx="2195513" cy="6477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Фактически </a:t>
            </a:r>
            <a:r>
              <a:rPr lang="ru-RU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прои</a:t>
            </a:r>
            <a:endParaRPr lang="ru-RU" sz="2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/>
            <a:r>
              <a:rPr lang="ru-RU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зведено</a:t>
            </a:r>
            <a:r>
              <a:rPr lang="ru-RU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 1932 г.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484438" y="1412875"/>
            <a:ext cx="2087562" cy="50323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Чугун (млн.т.)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484438" y="2349500"/>
            <a:ext cx="2087562" cy="71913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3,3</a:t>
            </a: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2411413" y="3500438"/>
            <a:ext cx="2087562" cy="71913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10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2411413" y="4724400"/>
            <a:ext cx="2087562" cy="7207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17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2411413" y="5876925"/>
            <a:ext cx="2087562" cy="6477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6,1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716463" y="1412875"/>
            <a:ext cx="2016125" cy="50323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Тракторы (тыс.)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4716463" y="2349500"/>
            <a:ext cx="2016125" cy="71913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1,8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4716463" y="3500438"/>
            <a:ext cx="2016125" cy="71913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53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4716463" y="4724400"/>
            <a:ext cx="2016125" cy="7207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170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4716463" y="5876925"/>
            <a:ext cx="2016125" cy="6477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50,8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7019925" y="1412875"/>
            <a:ext cx="2124075" cy="50323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Автомобили (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тыс</a:t>
            </a:r>
            <a:r>
              <a:rPr lang="ru-RU" sz="2000" dirty="0">
                <a:latin typeface="Arial" charset="0"/>
              </a:rPr>
              <a:t>)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7019925" y="2349500"/>
            <a:ext cx="2124075" cy="71913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0,8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7019925" y="3500438"/>
            <a:ext cx="2124075" cy="71913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100</a:t>
            </a: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7019925" y="4724400"/>
            <a:ext cx="2124075" cy="7207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200</a:t>
            </a: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7019925" y="5876925"/>
            <a:ext cx="2124075" cy="6477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23,9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7620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FF00"/>
                </a:solidFill>
                <a:latin typeface="Cambria" pitchFamily="18" charset="0"/>
              </a:rPr>
              <a:t>Первая пятилетка (1928-1932 гг.)</a:t>
            </a:r>
            <a:endParaRPr lang="ru-RU" sz="4000" dirty="0">
              <a:solidFill>
                <a:srgbClr val="FFFF00"/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000108"/>
            <a:ext cx="8715436" cy="5706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начал осуществляться в 1928 г. и был утвержден V съездом Советов СССР в 1929 г.</a:t>
            </a:r>
          </a:p>
          <a:p>
            <a:pPr algn="l">
              <a:lnSpc>
                <a:spcPct val="80000"/>
              </a:lnSpc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Согласно плану, промышленное производство должно было расти темпами в 21-25% в год.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И.В. Сталиным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была поставлена задача уже на рубеже 20-30-х гг. превысить показатели США, совершив </a:t>
            </a:r>
            <a:r>
              <a:rPr lang="ru-RU" sz="24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«большой скачок».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l">
              <a:lnSpc>
                <a:spcPct val="80000"/>
              </a:lnSpc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1929 г., через год после начала пятилетки план подвергся корректировке - его показатели были еще раз повышены, а  задания для важнейших отраслей промышленности устанавливались явно нереальными.  </a:t>
            </a:r>
          </a:p>
          <a:p>
            <a:pPr algn="l">
              <a:lnSpc>
                <a:spcPct val="80000"/>
              </a:lnSpc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Контрольные цифры на второй год пятилетки предусматривали рост производства промышленной продукции по валу на 32% вместо 22% и создание уже 2000 новых предприятий. </a:t>
            </a:r>
          </a:p>
          <a:p>
            <a:pPr algn="l">
              <a:lnSpc>
                <a:spcPct val="80000"/>
              </a:lnSpc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Кроме того было решено сократить срок пятилетки на 1 год, для чего был выдвинут лозунг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«Пятилетку - в четыре года!».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1128698"/>
          </a:xfrm>
        </p:spPr>
        <p:txBody>
          <a:bodyPr/>
          <a:lstStyle/>
          <a:p>
            <a:r>
              <a:rPr lang="ru-RU" sz="4000" b="1" dirty="0" smtClean="0">
                <a:latin typeface="Cambria" pitchFamily="18" charset="0"/>
              </a:rPr>
              <a:t>Результаты 1 пятилетки        (1928-1932 гг.)</a:t>
            </a:r>
            <a:endParaRPr lang="ru-RU" sz="4000" b="1" dirty="0">
              <a:latin typeface="Cambria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428596" y="1785926"/>
            <a:ext cx="8358246" cy="44291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400" b="1" dirty="0" smtClean="0">
                <a:latin typeface="Cambria" pitchFamily="18" charset="0"/>
              </a:rPr>
              <a:t>Производство продукции тяжёлой продукции </a:t>
            </a:r>
          </a:p>
          <a:p>
            <a:pPr algn="l">
              <a:buClr>
                <a:srgbClr val="C00000"/>
              </a:buClr>
            </a:pPr>
            <a:r>
              <a:rPr lang="ru-RU" sz="2400" b="1" dirty="0" smtClean="0">
                <a:latin typeface="Cambria" pitchFamily="18" charset="0"/>
              </a:rPr>
              <a:t>выросло в 2,8 раза, машиностроения – в 4 раза;</a:t>
            </a:r>
          </a:p>
          <a:p>
            <a:pPr algn="l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400" b="1" dirty="0" smtClean="0">
                <a:latin typeface="Cambria" pitchFamily="18" charset="0"/>
              </a:rPr>
              <a:t>Вступили в строй Днепрогэс, Магнитогорский и </a:t>
            </a:r>
          </a:p>
          <a:p>
            <a:pPr algn="l">
              <a:buClr>
                <a:srgbClr val="C00000"/>
              </a:buClr>
            </a:pPr>
            <a:r>
              <a:rPr lang="ru-RU" sz="2400" b="1" dirty="0" smtClean="0">
                <a:latin typeface="Cambria" pitchFamily="18" charset="0"/>
              </a:rPr>
              <a:t>Кузнецкий металлургические комбинаты, </a:t>
            </a:r>
          </a:p>
          <a:p>
            <a:pPr algn="l">
              <a:buClr>
                <a:srgbClr val="C00000"/>
              </a:buClr>
            </a:pPr>
            <a:r>
              <a:rPr lang="ru-RU" sz="2400" b="1" dirty="0" smtClean="0">
                <a:latin typeface="Cambria" pitchFamily="18" charset="0"/>
              </a:rPr>
              <a:t>крупные угольные шахты в Кузбассе, </a:t>
            </a:r>
          </a:p>
          <a:p>
            <a:pPr algn="l">
              <a:buClr>
                <a:srgbClr val="C00000"/>
              </a:buClr>
            </a:pPr>
            <a:r>
              <a:rPr lang="ru-RU" sz="2400" b="1" dirty="0" smtClean="0">
                <a:latin typeface="Cambria" pitchFamily="18" charset="0"/>
              </a:rPr>
              <a:t>Сталинградский и Харьковский тракторные </a:t>
            </a:r>
          </a:p>
          <a:p>
            <a:pPr algn="l">
              <a:buClr>
                <a:srgbClr val="C00000"/>
              </a:buClr>
            </a:pPr>
            <a:r>
              <a:rPr lang="ru-RU" sz="2400" b="1" dirty="0" smtClean="0">
                <a:latin typeface="Cambria" pitchFamily="18" charset="0"/>
              </a:rPr>
              <a:t>заводы, Московский и Горьковский автомобильные </a:t>
            </a:r>
          </a:p>
          <a:p>
            <a:pPr algn="l">
              <a:buClr>
                <a:srgbClr val="C00000"/>
              </a:buClr>
            </a:pPr>
            <a:r>
              <a:rPr lang="ru-RU" sz="2400" b="1" dirty="0" smtClean="0">
                <a:latin typeface="Cambria" pitchFamily="18" charset="0"/>
              </a:rPr>
              <a:t>заводы, открылось движение на </a:t>
            </a:r>
            <a:r>
              <a:rPr lang="ru-RU" sz="2400" b="1" dirty="0" err="1" smtClean="0">
                <a:latin typeface="Cambria" pitchFamily="18" charset="0"/>
              </a:rPr>
              <a:t>Турксибе</a:t>
            </a:r>
            <a:endParaRPr lang="ru-RU" sz="2400" b="1" dirty="0" smtClean="0">
              <a:latin typeface="Cambria" pitchFamily="18" charset="0"/>
            </a:endParaRPr>
          </a:p>
          <a:p>
            <a:pPr algn="l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400" b="1" dirty="0" smtClean="0">
                <a:latin typeface="Cambria" pitchFamily="18" charset="0"/>
              </a:rPr>
              <a:t>Построено 1500 тыс. предприятий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7620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FF00"/>
                </a:solidFill>
                <a:latin typeface="Cambria" pitchFamily="18" charset="0"/>
              </a:rPr>
              <a:t>Вторая пятилетка (1933-1937 гг.)</a:t>
            </a:r>
            <a:endParaRPr lang="ru-RU" sz="4000" dirty="0">
              <a:solidFill>
                <a:srgbClr val="FFFF00"/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136339"/>
            <a:ext cx="864399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Вторая пятилетка (1933-1937) имела более реалистичные задания. </a:t>
            </a:r>
          </a:p>
          <a:p>
            <a:pPr algn="l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Был выдвинут лозунг </a:t>
            </a:r>
            <a:r>
              <a:rPr lang="ru-RU" sz="24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«Кадры решают всё!».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</a:p>
          <a:p>
            <a:pPr algn="l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Ставка делалась на трудовой подъем, энтузиазм рабочих, вовлечение их в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стахановское движение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Его участники боролись за установление производственных рекордов.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1128698"/>
          </a:xfrm>
        </p:spPr>
        <p:txBody>
          <a:bodyPr/>
          <a:lstStyle/>
          <a:p>
            <a:r>
              <a:rPr lang="ru-RU" sz="4000" b="1" dirty="0" smtClean="0">
                <a:latin typeface="Cambria" pitchFamily="18" charset="0"/>
              </a:rPr>
              <a:t>Результаты 2 пятилетки        (1933-1937 гг.)</a:t>
            </a:r>
            <a:endParaRPr lang="ru-RU" sz="4000" b="1" dirty="0">
              <a:latin typeface="Cambria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323528" y="1940882"/>
            <a:ext cx="8429684" cy="45720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500306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Производство продукции всей промышленности выросло в 2,2 раза (по сравнению с 1932 г.)</a:t>
            </a:r>
          </a:p>
          <a:p>
            <a:pPr algn="l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Построены Уральский и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Краматорский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заводы тяжёлого машиностроения, Челябинский </a:t>
            </a:r>
          </a:p>
          <a:p>
            <a:pPr algn="l">
              <a:buClr>
                <a:srgbClr val="C00000"/>
              </a:buClr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тракторный завод, Уральский вагоностроительный завод, металлургические заводы «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Азовсталь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» и «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Запорожсталь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», Московский, Харьковский, Куйбышевский авиационные заводы</a:t>
            </a:r>
          </a:p>
          <a:p>
            <a:pPr algn="l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Построено 4,5 тыс. предприятий.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762000"/>
          </a:xfrm>
        </p:spPr>
        <p:txBody>
          <a:bodyPr/>
          <a:lstStyle/>
          <a:p>
            <a:r>
              <a:rPr lang="ru-RU" sz="4000" b="1" dirty="0" smtClean="0">
                <a:latin typeface="Cambria" pitchFamily="18" charset="0"/>
              </a:rPr>
              <a:t>Предвоенные пятилетки</a:t>
            </a:r>
            <a:endParaRPr lang="ru-RU" sz="4000" dirty="0">
              <a:latin typeface="Cambria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357158" y="2000240"/>
            <a:ext cx="8358246" cy="38576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 пятилетка (1928-1932 гг.)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– </a:t>
            </a:r>
            <a:r>
              <a:rPr lang="ru-RU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выполнена за 4 года и </a:t>
            </a:r>
          </a:p>
          <a:p>
            <a:pPr algn="l"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3 мес. </a:t>
            </a:r>
          </a:p>
          <a:p>
            <a:pPr algn="l"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Капитальные вложения – 8,8 млрд.руб.</a:t>
            </a:r>
          </a:p>
          <a:p>
            <a:pPr algn="l"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 пятилетка (1933-1937 гг.)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– </a:t>
            </a:r>
            <a:r>
              <a:rPr lang="ru-RU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выполнена за 4 года и </a:t>
            </a:r>
          </a:p>
          <a:p>
            <a:pPr algn="l"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3 мес. </a:t>
            </a:r>
          </a:p>
          <a:p>
            <a:pPr algn="l"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Капитальные вложения – 19,9 млрд.руб.</a:t>
            </a:r>
          </a:p>
          <a:p>
            <a:pPr algn="l"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3 пятилетка (1938-1942 гг.)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– </a:t>
            </a:r>
            <a:r>
              <a:rPr lang="ru-RU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прервана войной. </a:t>
            </a:r>
          </a:p>
          <a:p>
            <a:pPr algn="l"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Капитальные вложения – 21 млрд.руб.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762000"/>
          </a:xfrm>
        </p:spPr>
        <p:txBody>
          <a:bodyPr/>
          <a:lstStyle/>
          <a:p>
            <a:r>
              <a:rPr lang="ru-RU" sz="4000" b="1" dirty="0" smtClean="0">
                <a:latin typeface="Cambria" pitchFamily="18" charset="0"/>
              </a:rPr>
              <a:t>Стахановское движение</a:t>
            </a:r>
            <a:endParaRPr lang="ru-RU" sz="4000" b="1" dirty="0"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142984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В1935 году угольщик А.Стаханов превысил норму добычи угля в 14 раз. Его почин распространился и на другие отрасли.</a:t>
            </a:r>
            <a:endParaRPr lang="ru-RU" sz="2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4" name="Picture 6" descr="стахановц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4360" y="3214686"/>
            <a:ext cx="4466866" cy="3354389"/>
          </a:xfrm>
          <a:prstGeom prst="rect">
            <a:avLst/>
          </a:prstGeom>
        </p:spPr>
      </p:pic>
      <p:pic>
        <p:nvPicPr>
          <p:cNvPr id="5" name="Picture 10" descr="стахано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1214422"/>
            <a:ext cx="3352800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228184" y="3429000"/>
            <a:ext cx="2172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Алексей Стаханов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3786190"/>
            <a:ext cx="18573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М.Мазай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Н.Изотов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П Кривонос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5143512"/>
            <a:ext cx="21431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А.Бусыгин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П.Ангелина 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Е.Виноградова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640960" cy="762000"/>
          </a:xfrm>
        </p:spPr>
        <p:txBody>
          <a:bodyPr/>
          <a:lstStyle/>
          <a:p>
            <a:r>
              <a:rPr lang="ru-RU" sz="4000" b="1" dirty="0" smtClean="0">
                <a:latin typeface="Cambria" pitchFamily="18" charset="0"/>
              </a:rPr>
              <a:t>Итоги индустриализации</a:t>
            </a:r>
            <a:endParaRPr lang="ru-RU" sz="4000" b="1" dirty="0">
              <a:latin typeface="Cambria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214282" y="1412776"/>
            <a:ext cx="8715436" cy="49685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90000"/>
              </a:lnSpc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l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Реконструирована материально-техническая база народного </a:t>
            </a:r>
          </a:p>
          <a:p>
            <a:pPr algn="l">
              <a:lnSpc>
                <a:spcPct val="90000"/>
              </a:lnSpc>
              <a:buClr>
                <a:srgbClr val="C00000"/>
              </a:buClr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хозяйства</a:t>
            </a:r>
          </a:p>
          <a:p>
            <a:pPr algn="l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Созданы новые отрасли промышленности</a:t>
            </a:r>
          </a:p>
          <a:p>
            <a:pPr algn="l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Достигнута экономическая независимость страны</a:t>
            </a:r>
          </a:p>
          <a:p>
            <a:pPr algn="l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Ликвидирована безработица</a:t>
            </a:r>
          </a:p>
          <a:p>
            <a:pPr algn="l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 абсолютным объёмам промышленного производства </a:t>
            </a:r>
          </a:p>
          <a:p>
            <a:pPr algn="l">
              <a:lnSpc>
                <a:spcPct val="90000"/>
              </a:lnSpc>
              <a:buClr>
                <a:srgbClr val="C00000"/>
              </a:buClr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СССР в конце 30-х гг. вышел на 2-ое место в мире (после США)</a:t>
            </a:r>
          </a:p>
          <a:p>
            <a:pPr algn="l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Сократилось отставание от развитых капиталистических </a:t>
            </a:r>
          </a:p>
          <a:p>
            <a:pPr algn="l">
              <a:lnSpc>
                <a:spcPct val="90000"/>
              </a:lnSpc>
              <a:buClr>
                <a:srgbClr val="C00000"/>
              </a:buClr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стран по производству промышленной продукции на душу </a:t>
            </a:r>
          </a:p>
          <a:p>
            <a:pPr algn="l">
              <a:lnSpc>
                <a:spcPct val="90000"/>
              </a:lnSpc>
              <a:buClr>
                <a:srgbClr val="C00000"/>
              </a:buClr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населения</a:t>
            </a:r>
          </a:p>
          <a:p>
            <a:pPr algn="l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Среднегодовые темпы роста промышленной продукции были </a:t>
            </a:r>
          </a:p>
          <a:p>
            <a:pPr algn="l">
              <a:lnSpc>
                <a:spcPct val="90000"/>
              </a:lnSpc>
              <a:buClr>
                <a:srgbClr val="C00000"/>
              </a:buClr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самыми высокими в мире</a:t>
            </a:r>
          </a:p>
          <a:p>
            <a:pPr algn="l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 ряду направлений было преодолено качественное </a:t>
            </a:r>
          </a:p>
          <a:p>
            <a:pPr algn="l">
              <a:lnSpc>
                <a:spcPct val="90000"/>
              </a:lnSpc>
              <a:buClr>
                <a:srgbClr val="C00000"/>
              </a:buClr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отставание советской промышленности</a:t>
            </a:r>
          </a:p>
          <a:p>
            <a:pPr algn="l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Создан развитый военно-промышленный комплекс</a:t>
            </a:r>
          </a:p>
          <a:p>
            <a:pPr algn="l">
              <a:lnSpc>
                <a:spcPct val="90000"/>
              </a:lnSpc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640960" cy="1112168"/>
          </a:xfrm>
        </p:spPr>
        <p:txBody>
          <a:bodyPr/>
          <a:lstStyle/>
          <a:p>
            <a:r>
              <a:rPr lang="ru-RU" sz="4000" b="1" dirty="0" smtClean="0">
                <a:latin typeface="Cambria" pitchFamily="18" charset="0"/>
              </a:rPr>
              <a:t>Экономические и социальные последствия индустриализации</a:t>
            </a:r>
            <a:endParaRPr lang="ru-RU" sz="4000" dirty="0">
              <a:latin typeface="Cambria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771277"/>
              </p:ext>
            </p:extLst>
          </p:nvPr>
        </p:nvGraphicFramePr>
        <p:xfrm>
          <a:off x="179512" y="1556792"/>
          <a:ext cx="8856984" cy="5015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2"/>
                <a:gridCol w="4428492"/>
              </a:tblGrid>
              <a:tr h="504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sng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Положительные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sng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Отрицательные</a:t>
                      </a:r>
                    </a:p>
                  </a:txBody>
                  <a:tcPr/>
                </a:tc>
              </a:tr>
              <a:tr h="4364387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Clr>
                          <a:srgbClr val="C0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Достижение экономической независимости;</a:t>
                      </a:r>
                    </a:p>
                    <a:p>
                      <a:pPr>
                        <a:lnSpc>
                          <a:spcPct val="80000"/>
                        </a:lnSpc>
                        <a:buClr>
                          <a:srgbClr val="C0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Превращение СССР в мощную индустриально-аграрную державу;</a:t>
                      </a:r>
                    </a:p>
                    <a:p>
                      <a:pPr>
                        <a:lnSpc>
                          <a:spcPct val="80000"/>
                        </a:lnSpc>
                        <a:buClr>
                          <a:srgbClr val="C0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Укрепление обороноспособности страны, создание мощного военно-промышленного комплекса;</a:t>
                      </a:r>
                    </a:p>
                    <a:p>
                      <a:pPr>
                        <a:lnSpc>
                          <a:spcPct val="80000"/>
                        </a:lnSpc>
                        <a:buClr>
                          <a:srgbClr val="C0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Подведение технической базы под сельское хозяйство;</a:t>
                      </a:r>
                    </a:p>
                    <a:p>
                      <a:pPr>
                        <a:lnSpc>
                          <a:spcPct val="80000"/>
                        </a:lnSpc>
                        <a:buClr>
                          <a:srgbClr val="C0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Развитие новых отраслей промышленности, строительство новых заводов и фабрик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Clr>
                          <a:srgbClr val="C00000"/>
                        </a:buClr>
                        <a:buFont typeface="Wingdings" pitchFamily="2" charset="2"/>
                        <a:buChar char="v"/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Создание замкнутой от мировой экономики экономической системы;</a:t>
                      </a:r>
                    </a:p>
                    <a:p>
                      <a:pPr>
                        <a:lnSpc>
                          <a:spcPct val="80000"/>
                        </a:lnSpc>
                        <a:buClr>
                          <a:srgbClr val="C00000"/>
                        </a:buClr>
                        <a:buFont typeface="Wingdings" pitchFamily="2" charset="2"/>
                        <a:buChar char="v"/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Создание возможностей для военно-политической экспансии сталинского руководства;</a:t>
                      </a:r>
                    </a:p>
                    <a:p>
                      <a:pPr>
                        <a:lnSpc>
                          <a:spcPct val="80000"/>
                        </a:lnSpc>
                        <a:buClr>
                          <a:srgbClr val="C00000"/>
                        </a:buClr>
                        <a:buFont typeface="Wingdings" pitchFamily="2" charset="2"/>
                        <a:buChar char="v"/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Замедление развития производства предметов потребления, лёгкой промышленности;</a:t>
                      </a:r>
                    </a:p>
                    <a:p>
                      <a:pPr>
                        <a:lnSpc>
                          <a:spcPct val="80000"/>
                        </a:lnSpc>
                        <a:buClr>
                          <a:srgbClr val="C00000"/>
                        </a:buClr>
                        <a:buFont typeface="Wingdings" pitchFamily="2" charset="2"/>
                        <a:buChar char="v"/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Формирование политики сплошной коллективизации;</a:t>
                      </a:r>
                    </a:p>
                    <a:p>
                      <a:pPr>
                        <a:lnSpc>
                          <a:spcPct val="80000"/>
                        </a:lnSpc>
                        <a:buClr>
                          <a:srgbClr val="C00000"/>
                        </a:buClr>
                        <a:buFont typeface="Wingdings" pitchFamily="2" charset="2"/>
                        <a:buChar char="v"/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Стимулирование экстенсивного развития экономики;</a:t>
                      </a:r>
                    </a:p>
                    <a:p>
                      <a:pPr>
                        <a:lnSpc>
                          <a:spcPct val="80000"/>
                        </a:lnSpc>
                        <a:buClr>
                          <a:srgbClr val="C00000"/>
                        </a:buClr>
                        <a:buFont typeface="Wingdings" pitchFamily="2" charset="2"/>
                        <a:buChar char="v"/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Предельное ограничение сферы деятельности рыночных механизмов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572560" cy="762000"/>
          </a:xfrm>
        </p:spPr>
        <p:txBody>
          <a:bodyPr/>
          <a:lstStyle/>
          <a:p>
            <a:r>
              <a:rPr lang="ru-RU" sz="4000" b="1" dirty="0" smtClean="0">
                <a:latin typeface="Cambria" pitchFamily="18" charset="0"/>
              </a:rPr>
              <a:t>Определение</a:t>
            </a:r>
            <a:endParaRPr lang="ru-RU" sz="4000" b="1" dirty="0">
              <a:latin typeface="Cambria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357158" y="1785926"/>
            <a:ext cx="8429684" cy="40005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ИНДУСТРИАЛИЗАЦИЯ 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— 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перевод экономики </a:t>
            </a:r>
          </a:p>
          <a:p>
            <a:pPr algn="l"/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страны на промышленные рельсы, </a:t>
            </a:r>
          </a:p>
          <a:p>
            <a:pPr algn="l"/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значительное увеличение доли </a:t>
            </a:r>
          </a:p>
          <a:p>
            <a:pPr algn="l"/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промышленного производства в экономике, </a:t>
            </a:r>
          </a:p>
          <a:p>
            <a:pPr algn="l"/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создание крупного машинного производства </a:t>
            </a:r>
          </a:p>
          <a:p>
            <a:pPr algn="l"/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во всем народном хозяйстве или в отдельных </a:t>
            </a:r>
          </a:p>
          <a:p>
            <a:pPr algn="l"/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его отраслях.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4" descr="кнкун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8484206" cy="6375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46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4439244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1" descr="rm_10_879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214290"/>
            <a:ext cx="4288496" cy="6534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640960" cy="762000"/>
          </a:xfrm>
        </p:spPr>
        <p:txBody>
          <a:bodyPr/>
          <a:lstStyle/>
          <a:p>
            <a:r>
              <a:rPr lang="ru-RU" sz="4000" b="1" dirty="0" smtClean="0">
                <a:latin typeface="Cambria" pitchFamily="18" charset="0"/>
              </a:rPr>
              <a:t>Причины индустриализации</a:t>
            </a:r>
            <a:endParaRPr lang="ru-RU" sz="4000" b="1" dirty="0">
              <a:latin typeface="Cambria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755576" y="1628800"/>
            <a:ext cx="7632848" cy="408621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Преодоление технико-экономической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отсталости страны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Достижение экономической независимости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оздание мощной тяжелой и оборонной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промышленности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Увеличение численности промышленного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tabLst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рабочего класса</a:t>
            </a:r>
          </a:p>
          <a:p>
            <a:pPr algn="l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Первоочередное развитие базовых отраслей </a:t>
            </a:r>
          </a:p>
          <a:p>
            <a:pPr algn="l">
              <a:buClr>
                <a:srgbClr val="C00000"/>
              </a:buClr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промышленности (топливной, химической, </a:t>
            </a:r>
          </a:p>
          <a:p>
            <a:pPr algn="l">
              <a:buClr>
                <a:srgbClr val="C00000"/>
              </a:buClr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металлургии, машиностроения)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 bwMode="auto">
          <a:xfrm>
            <a:off x="3779912" y="1844824"/>
            <a:ext cx="4896544" cy="38884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«Задержать темпы- значит 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отстать. А отсталых бьют.   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Но мы не хотим оказаться 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битыми.Мы отстали от 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передовых стран на 50-100 лет. 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должны пробежать это 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расстояние в 10 лет.   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Либо мы сделаем это, либо 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 сомнут.»</a:t>
            </a:r>
            <a:r>
              <a:rPr lang="ru-RU" sz="2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И.В.Сталин.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:\Документы\Сталин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3175204" cy="439248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496944" cy="762000"/>
          </a:xfrm>
        </p:spPr>
        <p:txBody>
          <a:bodyPr/>
          <a:lstStyle/>
          <a:p>
            <a:r>
              <a:rPr lang="ru-RU" sz="4000" b="1" dirty="0" smtClean="0">
                <a:latin typeface="Cambria" pitchFamily="18" charset="0"/>
              </a:rPr>
              <a:t>Источники индустриализации</a:t>
            </a:r>
            <a:endParaRPr lang="ru-RU" sz="4000" b="1" dirty="0">
              <a:latin typeface="Cambria" pitchFamily="18" charset="0"/>
            </a:endParaRPr>
          </a:p>
        </p:txBody>
      </p:sp>
      <p:sp>
        <p:nvSpPr>
          <p:cNvPr id="3" name="Овал 2"/>
          <p:cNvSpPr/>
          <p:nvPr/>
        </p:nvSpPr>
        <p:spPr bwMode="auto">
          <a:xfrm>
            <a:off x="111944" y="1323253"/>
            <a:ext cx="2592288" cy="64807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Западные страны</a:t>
            </a:r>
          </a:p>
        </p:txBody>
      </p:sp>
      <p:sp>
        <p:nvSpPr>
          <p:cNvPr id="4" name="Овал 3"/>
          <p:cNvSpPr/>
          <p:nvPr/>
        </p:nvSpPr>
        <p:spPr bwMode="auto">
          <a:xfrm>
            <a:off x="3023828" y="1340768"/>
            <a:ext cx="2592288" cy="64807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Царская Россия</a:t>
            </a:r>
          </a:p>
        </p:txBody>
      </p:sp>
      <p:sp>
        <p:nvSpPr>
          <p:cNvPr id="5" name="Овал 4"/>
          <p:cNvSpPr/>
          <p:nvPr/>
        </p:nvSpPr>
        <p:spPr bwMode="auto">
          <a:xfrm>
            <a:off x="6156176" y="1340768"/>
            <a:ext cx="2592288" cy="64807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СССР</a:t>
            </a: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3932" y="2996952"/>
            <a:ext cx="2808312" cy="338437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ограбление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колоний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неравноправные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торговые обмены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tabLst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 другими странами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военные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tabLst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контрибуции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иностранные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tabLst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займы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2915816" y="3006076"/>
            <a:ext cx="2808312" cy="338437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налоги с</a:t>
            </a:r>
          </a:p>
          <a:p>
            <a:pPr algn="l">
              <a:buClr>
                <a:srgbClr val="C00000"/>
              </a:buClr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населения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l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ограбление </a:t>
            </a:r>
          </a:p>
          <a:p>
            <a:pPr algn="l">
              <a:buClr>
                <a:srgbClr val="C00000"/>
              </a:buClr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внутренних </a:t>
            </a:r>
          </a:p>
          <a:p>
            <a:pPr algn="l">
              <a:buClr>
                <a:srgbClr val="C00000"/>
              </a:buClr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колоний</a:t>
            </a:r>
          </a:p>
          <a:p>
            <a:pPr algn="l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внешние займы</a:t>
            </a:r>
          </a:p>
          <a:p>
            <a:pPr algn="l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усиление </a:t>
            </a:r>
          </a:p>
          <a:p>
            <a:pPr algn="l">
              <a:buClr>
                <a:srgbClr val="C00000"/>
              </a:buClr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эксплуатации</a:t>
            </a:r>
          </a:p>
          <a:p>
            <a:pPr algn="l">
              <a:buClr>
                <a:srgbClr val="C00000"/>
              </a:buClr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трудящихся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5868144" y="2996952"/>
            <a:ext cx="3096344" cy="374441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>
              <a:buClr>
                <a:srgbClr val="C00000"/>
              </a:buCl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коллективизация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l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интенсивный</a:t>
            </a:r>
          </a:p>
          <a:p>
            <a:pPr algn="l">
              <a:buClr>
                <a:srgbClr val="C00000"/>
              </a:buClr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вывоз сырья,</a:t>
            </a:r>
          </a:p>
          <a:p>
            <a:pPr algn="l">
              <a:buClr>
                <a:srgbClr val="C00000"/>
              </a:buClr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продовольствия,</a:t>
            </a:r>
          </a:p>
          <a:p>
            <a:pPr algn="l">
              <a:buClr>
                <a:srgbClr val="C00000"/>
              </a:buClr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редметов</a:t>
            </a:r>
          </a:p>
          <a:p>
            <a:pPr algn="l">
              <a:buClr>
                <a:srgbClr val="C00000"/>
              </a:buClr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искусства</a:t>
            </a:r>
          </a:p>
          <a:p>
            <a:pPr algn="l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энтузиазм</a:t>
            </a:r>
          </a:p>
          <a:p>
            <a:pPr algn="l">
              <a:buClr>
                <a:srgbClr val="C00000"/>
              </a:buClr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трудящихся</a:t>
            </a:r>
          </a:p>
          <a:p>
            <a:pPr algn="l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труд заключенных</a:t>
            </a:r>
          </a:p>
          <a:p>
            <a:pPr algn="l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займы у населения</a:t>
            </a:r>
          </a:p>
          <a:p>
            <a:pPr algn="l"/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Стрелка вниз 8"/>
          <p:cNvSpPr/>
          <p:nvPr/>
        </p:nvSpPr>
        <p:spPr bwMode="auto">
          <a:xfrm>
            <a:off x="1048048" y="2204864"/>
            <a:ext cx="720080" cy="648072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Стрелка вниз 9"/>
          <p:cNvSpPr/>
          <p:nvPr/>
        </p:nvSpPr>
        <p:spPr bwMode="auto">
          <a:xfrm>
            <a:off x="3959932" y="2204864"/>
            <a:ext cx="720080" cy="648072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Стрелка вниз 10"/>
          <p:cNvSpPr/>
          <p:nvPr/>
        </p:nvSpPr>
        <p:spPr bwMode="auto">
          <a:xfrm>
            <a:off x="7092280" y="2204864"/>
            <a:ext cx="720080" cy="648072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75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75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25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25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99"/>
            </a:gs>
            <a:gs pos="100000">
              <a:srgbClr val="003399">
                <a:gamma/>
                <a:tint val="69804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28600"/>
            <a:ext cx="8496944" cy="762000"/>
          </a:xfrm>
        </p:spPr>
        <p:txBody>
          <a:bodyPr/>
          <a:lstStyle/>
          <a:p>
            <a:r>
              <a:rPr lang="en-US" sz="4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XIV </a:t>
            </a:r>
            <a:r>
              <a:rPr lang="ru-RU" sz="4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съезд партии 1925год</a:t>
            </a:r>
            <a:endParaRPr lang="en-US" sz="4000" b="1" dirty="0">
              <a:latin typeface="Cambria" pitchFamily="18" charset="0"/>
            </a:endParaRPr>
          </a:p>
        </p:txBody>
      </p:sp>
      <p:pic>
        <p:nvPicPr>
          <p:cNvPr id="19" name="Рисунок 7" descr="attach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88840"/>
            <a:ext cx="3669509" cy="3818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Овал 19"/>
          <p:cNvSpPr/>
          <p:nvPr/>
        </p:nvSpPr>
        <p:spPr bwMode="auto">
          <a:xfrm>
            <a:off x="4644008" y="2348880"/>
            <a:ext cx="4104456" cy="288032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Задача:</a:t>
            </a:r>
          </a:p>
          <a:p>
            <a:pPr eaLnBrk="1" hangingPunct="1">
              <a:defRPr/>
            </a:pPr>
            <a:r>
              <a:rPr lang="ru-RU" dirty="0"/>
              <a:t>   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«Превратить СССР из </a:t>
            </a:r>
            <a:endParaRPr lang="ru-RU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страны ввозящей 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машины </a:t>
            </a:r>
            <a:endParaRPr lang="ru-RU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оборудования, </a:t>
            </a:r>
            <a:endParaRPr lang="ru-RU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страну </a:t>
            </a:r>
            <a:endParaRPr lang="ru-RU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производящую 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их.»</a:t>
            </a:r>
          </a:p>
          <a:p>
            <a:pPr eaLnBrk="1" hangingPunct="1">
              <a:defRPr/>
            </a:pPr>
            <a:r>
              <a:rPr lang="ru-RU" b="1" dirty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И.В.Сталин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640960" cy="1184176"/>
          </a:xfrm>
        </p:spPr>
        <p:txBody>
          <a:bodyPr/>
          <a:lstStyle/>
          <a:p>
            <a:r>
              <a:rPr lang="ru-RU" sz="4000" b="1" dirty="0" smtClean="0">
                <a:latin typeface="Cambria" pitchFamily="18" charset="0"/>
              </a:rPr>
              <a:t>Точки зрения на проведение</a:t>
            </a:r>
            <a:br>
              <a:rPr lang="ru-RU" sz="4000" b="1" dirty="0" smtClean="0">
                <a:latin typeface="Cambria" pitchFamily="18" charset="0"/>
              </a:rPr>
            </a:br>
            <a:r>
              <a:rPr lang="ru-RU" sz="4000" b="1" dirty="0" smtClean="0">
                <a:latin typeface="Cambria" pitchFamily="18" charset="0"/>
              </a:rPr>
              <a:t>индустриализации</a:t>
            </a:r>
            <a:endParaRPr lang="ru-RU" sz="4000" b="1" dirty="0">
              <a:latin typeface="Cambria" pitchFamily="18" charset="0"/>
            </a:endParaRPr>
          </a:p>
        </p:txBody>
      </p:sp>
      <p:graphicFrame>
        <p:nvGraphicFramePr>
          <p:cNvPr id="3" name="Group 191"/>
          <p:cNvGraphicFramePr>
            <a:graphicFrameLocks noGrp="1"/>
          </p:cNvGraphicFramePr>
          <p:nvPr/>
        </p:nvGraphicFramePr>
        <p:xfrm>
          <a:off x="251520" y="2420888"/>
          <a:ext cx="8640960" cy="4291214"/>
        </p:xfrm>
        <a:graphic>
          <a:graphicData uri="http://schemas.openxmlformats.org/drawingml/2006/table">
            <a:tbl>
              <a:tblPr/>
              <a:tblGrid>
                <a:gridCol w="4320480"/>
                <a:gridCol w="4320480"/>
              </a:tblGrid>
              <a:tr h="39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   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И.В.Сталин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   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Н.И.Бухарин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</a:tr>
              <a:tr h="38340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Принятие чрезвычайных мер: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 ускоренные темпы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развитие тяжелой промышленности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коллективизация крестьянских хозяйств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ликвидация кулачества как класса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централизованное планирование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Включение экономических рычагов: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постепенные темпы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развитие лёгкой промышленности.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развитие кооперативного движения в деревне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усиление налогообложения кулаков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рыночные элементы.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200" descr="muhin_twau1_person_stalin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1440160" cy="133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01" descr="bucharin2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836712"/>
            <a:ext cx="1104101" cy="143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68952" cy="762000"/>
          </a:xfrm>
        </p:spPr>
        <p:txBody>
          <a:bodyPr/>
          <a:lstStyle/>
          <a:p>
            <a:r>
              <a:rPr lang="ru-RU" sz="4000" b="1" dirty="0" smtClean="0">
                <a:latin typeface="Cambria" pitchFamily="18" charset="0"/>
              </a:rPr>
              <a:t>Особенности индустриализации</a:t>
            </a:r>
            <a:endParaRPr lang="ru-RU" sz="4000" b="1" dirty="0">
              <a:latin typeface="Cambria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1043608" y="1763194"/>
            <a:ext cx="7200800" cy="309634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Высокие темпы индустриализации</a:t>
            </a:r>
          </a:p>
          <a:p>
            <a:pPr algn="l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Сжатые сроки</a:t>
            </a:r>
          </a:p>
          <a:p>
            <a:pPr algn="l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Упор на развитие тяжёлой промышленности </a:t>
            </a:r>
          </a:p>
          <a:p>
            <a:pPr algn="l">
              <a:buClr>
                <a:srgbClr val="C00000"/>
              </a:buClr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 ущерб лёгкой</a:t>
            </a:r>
          </a:p>
          <a:p>
            <a:pPr algn="l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Осуществление индустриализации за счёт</a:t>
            </a:r>
          </a:p>
          <a:p>
            <a:pPr algn="l">
              <a:buClr>
                <a:srgbClr val="C00000"/>
              </a:buClr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внутренних источников накопления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640960" cy="762000"/>
          </a:xfrm>
        </p:spPr>
        <p:txBody>
          <a:bodyPr/>
          <a:lstStyle/>
          <a:p>
            <a:r>
              <a:rPr lang="ru-RU" sz="4000" b="1" dirty="0" smtClean="0">
                <a:latin typeface="Cambria" pitchFamily="18" charset="0"/>
              </a:rPr>
              <a:t>Тактика индустриализации</a:t>
            </a:r>
            <a:endParaRPr lang="ru-RU" sz="4000" b="1" dirty="0">
              <a:latin typeface="Cambria" pitchFamily="18" charset="0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 bwMode="auto">
          <a:xfrm>
            <a:off x="611560" y="1412776"/>
            <a:ext cx="4104456" cy="5040560"/>
          </a:xfrm>
          <a:prstGeom prst="triangle">
            <a:avLst/>
          </a:prstGeom>
          <a:solidFill>
            <a:srgbClr val="05408D"/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 bwMode="auto">
          <a:xfrm>
            <a:off x="2123728" y="2708920"/>
            <a:ext cx="10801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Прямая соединительная линия 10"/>
          <p:cNvCxnSpPr/>
          <p:nvPr/>
        </p:nvCxnSpPr>
        <p:spPr bwMode="auto">
          <a:xfrm>
            <a:off x="1547664" y="4221088"/>
            <a:ext cx="22322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Прямоугольная выноска 11"/>
          <p:cNvSpPr/>
          <p:nvPr/>
        </p:nvSpPr>
        <p:spPr bwMode="auto">
          <a:xfrm>
            <a:off x="6012160" y="4725144"/>
            <a:ext cx="1800200" cy="792088"/>
          </a:xfrm>
          <a:prstGeom prst="wedgeRectCallout">
            <a:avLst>
              <a:gd name="adj1" fmla="val -139695"/>
              <a:gd name="adj2" fmla="val 59325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A0ECB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1500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A0ECB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новостроек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A0ECB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3" name="Прямоугольная выноска 12"/>
          <p:cNvSpPr/>
          <p:nvPr/>
        </p:nvSpPr>
        <p:spPr bwMode="auto">
          <a:xfrm>
            <a:off x="5364088" y="3068960"/>
            <a:ext cx="3168352" cy="792088"/>
          </a:xfrm>
          <a:prstGeom prst="wedgeRectCallout">
            <a:avLst>
              <a:gd name="adj1" fmla="val -102449"/>
              <a:gd name="adj2" fmla="val 61259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50-60 первоочередных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объектов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4" name="Прямоугольная выноска 13"/>
          <p:cNvSpPr/>
          <p:nvPr/>
        </p:nvSpPr>
        <p:spPr bwMode="auto">
          <a:xfrm>
            <a:off x="5220072" y="1340768"/>
            <a:ext cx="2736304" cy="792088"/>
          </a:xfrm>
          <a:prstGeom prst="wedgeRectCallout">
            <a:avLst>
              <a:gd name="adj1" fmla="val -131865"/>
              <a:gd name="adj2" fmla="val 51328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14-15 важнейших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объектов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G_Diagram_023">
  <a:themeElements>
    <a:clrScheme name="CD100_dark_2002 7">
      <a:dk1>
        <a:srgbClr val="003B76"/>
      </a:dk1>
      <a:lt1>
        <a:srgbClr val="FFFFFF"/>
      </a:lt1>
      <a:dk2>
        <a:srgbClr val="003399"/>
      </a:dk2>
      <a:lt2>
        <a:srgbClr val="C0C0C0"/>
      </a:lt2>
      <a:accent1>
        <a:srgbClr val="FCC704"/>
      </a:accent1>
      <a:accent2>
        <a:srgbClr val="A01DD5"/>
      </a:accent2>
      <a:accent3>
        <a:srgbClr val="AAADCA"/>
      </a:accent3>
      <a:accent4>
        <a:srgbClr val="DADADA"/>
      </a:accent4>
      <a:accent5>
        <a:srgbClr val="FDE0AA"/>
      </a:accent5>
      <a:accent6>
        <a:srgbClr val="9119C1"/>
      </a:accent6>
      <a:hlink>
        <a:srgbClr val="66C5F4"/>
      </a:hlink>
      <a:folHlink>
        <a:srgbClr val="009999"/>
      </a:folHlink>
    </a:clrScheme>
    <a:fontScheme name="CD100_dark_2002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100_dark_2002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5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6">
        <a:dk1>
          <a:srgbClr val="003B76"/>
        </a:dk1>
        <a:lt1>
          <a:srgbClr val="FFFFFF"/>
        </a:lt1>
        <a:dk2>
          <a:srgbClr val="003399"/>
        </a:dk2>
        <a:lt2>
          <a:srgbClr val="C0C0C0"/>
        </a:lt2>
        <a:accent1>
          <a:srgbClr val="FCC704"/>
        </a:accent1>
        <a:accent2>
          <a:srgbClr val="A01DD5"/>
        </a:accent2>
        <a:accent3>
          <a:srgbClr val="AAADCA"/>
        </a:accent3>
        <a:accent4>
          <a:srgbClr val="DADADA"/>
        </a:accent4>
        <a:accent5>
          <a:srgbClr val="FDE0AA"/>
        </a:accent5>
        <a:accent6>
          <a:srgbClr val="9119C1"/>
        </a:accent6>
        <a:hlink>
          <a:srgbClr val="126CD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7">
        <a:dk1>
          <a:srgbClr val="003B76"/>
        </a:dk1>
        <a:lt1>
          <a:srgbClr val="FFFFFF"/>
        </a:lt1>
        <a:dk2>
          <a:srgbClr val="003399"/>
        </a:dk2>
        <a:lt2>
          <a:srgbClr val="C0C0C0"/>
        </a:lt2>
        <a:accent1>
          <a:srgbClr val="FCC704"/>
        </a:accent1>
        <a:accent2>
          <a:srgbClr val="A01DD5"/>
        </a:accent2>
        <a:accent3>
          <a:srgbClr val="AAADCA"/>
        </a:accent3>
        <a:accent4>
          <a:srgbClr val="DADADA"/>
        </a:accent4>
        <a:accent5>
          <a:srgbClr val="FDE0AA"/>
        </a:accent5>
        <a:accent6>
          <a:srgbClr val="9119C1"/>
        </a:accent6>
        <a:hlink>
          <a:srgbClr val="66C5F4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TG_Diagram_023</Template>
  <TotalTime>615</TotalTime>
  <Words>1027</Words>
  <Application>Microsoft Office PowerPoint</Application>
  <PresentationFormat>Экран (4:3)</PresentationFormat>
  <Paragraphs>199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Cambria</vt:lpstr>
      <vt:lpstr>Times New Roman</vt:lpstr>
      <vt:lpstr>Verdana</vt:lpstr>
      <vt:lpstr>Wingdings</vt:lpstr>
      <vt:lpstr>TG_Diagram_023</vt:lpstr>
      <vt:lpstr>Индустриализация     в СССР</vt:lpstr>
      <vt:lpstr>Определение</vt:lpstr>
      <vt:lpstr>Причины индустриализации</vt:lpstr>
      <vt:lpstr>Презентация PowerPoint</vt:lpstr>
      <vt:lpstr>Источники индустриализации</vt:lpstr>
      <vt:lpstr>XIV съезд партии 1925год</vt:lpstr>
      <vt:lpstr>Точки зрения на проведение индустриализации</vt:lpstr>
      <vt:lpstr>Особенности индустриализации</vt:lpstr>
      <vt:lpstr>Тактика индустриализации</vt:lpstr>
      <vt:lpstr>Разработка пятилетнего плана</vt:lpstr>
      <vt:lpstr>Первая пятилетка в СССР        (1928-1932 гг.)</vt:lpstr>
      <vt:lpstr>Первая пятилетка (1928-1932 гг.)</vt:lpstr>
      <vt:lpstr>Результаты 1 пятилетки        (1928-1932 гг.)</vt:lpstr>
      <vt:lpstr>Вторая пятилетка (1933-1937 гг.)</vt:lpstr>
      <vt:lpstr>Результаты 2 пятилетки        (1933-1937 гг.)</vt:lpstr>
      <vt:lpstr>Предвоенные пятилетки</vt:lpstr>
      <vt:lpstr>Стахановское движение</vt:lpstr>
      <vt:lpstr>Итоги индустриализации</vt:lpstr>
      <vt:lpstr>Экономические и социальные последствия индустриализации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 PowerPoint 2002+</dc:title>
  <dc:creator>Сергей</dc:creator>
  <cp:lastModifiedBy>Сергей</cp:lastModifiedBy>
  <cp:revision>62</cp:revision>
  <dcterms:created xsi:type="dcterms:W3CDTF">2010-11-21T18:08:51Z</dcterms:created>
  <dcterms:modified xsi:type="dcterms:W3CDTF">2013-12-02T17:11:15Z</dcterms:modified>
</cp:coreProperties>
</file>