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72" r:id="rId12"/>
    <p:sldId id="267" r:id="rId13"/>
    <p:sldId id="269" r:id="rId14"/>
    <p:sldId id="270" r:id="rId15"/>
    <p:sldId id="268" r:id="rId16"/>
    <p:sldId id="271" r:id="rId17"/>
    <p:sldId id="273" r:id="rId18"/>
    <p:sldId id="274" r:id="rId19"/>
    <p:sldId id="275" r:id="rId20"/>
    <p:sldId id="278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99FF"/>
    <a:srgbClr val="FFCC66"/>
    <a:srgbClr val="FFCCFF"/>
    <a:srgbClr val="990033"/>
    <a:srgbClr val="CC0000"/>
    <a:srgbClr val="CCE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Relationship Id="rId9" Type="http://schemas.openxmlformats.org/officeDocument/2006/relationships/image" Target="../media/image85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13" Type="http://schemas.openxmlformats.org/officeDocument/2006/relationships/image" Target="../media/image99.wmf"/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12" Type="http://schemas.openxmlformats.org/officeDocument/2006/relationships/image" Target="../media/image98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11" Type="http://schemas.openxmlformats.org/officeDocument/2006/relationships/image" Target="../media/image97.wmf"/><Relationship Id="rId5" Type="http://schemas.openxmlformats.org/officeDocument/2006/relationships/image" Target="../media/image91.wmf"/><Relationship Id="rId15" Type="http://schemas.openxmlformats.org/officeDocument/2006/relationships/image" Target="../media/image101.wmf"/><Relationship Id="rId10" Type="http://schemas.openxmlformats.org/officeDocument/2006/relationships/image" Target="../media/image96.wmf"/><Relationship Id="rId4" Type="http://schemas.openxmlformats.org/officeDocument/2006/relationships/image" Target="../media/image90.wmf"/><Relationship Id="rId9" Type="http://schemas.openxmlformats.org/officeDocument/2006/relationships/image" Target="../media/image95.wmf"/><Relationship Id="rId14" Type="http://schemas.openxmlformats.org/officeDocument/2006/relationships/image" Target="../media/image10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6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18" Type="http://schemas.openxmlformats.org/officeDocument/2006/relationships/image" Target="../media/image4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17" Type="http://schemas.openxmlformats.org/officeDocument/2006/relationships/image" Target="../media/image40.wmf"/><Relationship Id="rId2" Type="http://schemas.openxmlformats.org/officeDocument/2006/relationships/image" Target="../media/image25.wmf"/><Relationship Id="rId16" Type="http://schemas.openxmlformats.org/officeDocument/2006/relationships/image" Target="../media/image39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5" Type="http://schemas.openxmlformats.org/officeDocument/2006/relationships/image" Target="../media/image3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Relationship Id="rId1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87535A5-9113-4F6C-9F0C-4783B14DBE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4236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C5E44C1-5E43-4A85-A71B-FB89101FD099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ru-RU" altLang="ru-RU"/>
              <a:t>Причем, если : </a:t>
            </a:r>
          </a:p>
          <a:p>
            <a:pPr marL="228600" indent="-228600" eaLnBrk="1" hangingPunct="1"/>
            <a:r>
              <a:rPr lang="ru-RU" altLang="ru-RU"/>
              <a:t>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E7F60-CD56-47AD-BFD8-24D133BC4F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22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B10E8-72F3-48EA-976B-F7992258B3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396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72EA-F532-4B5F-8AD0-F5114FA5E1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4914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513B8-CF65-4710-94B1-1584000704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6727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41DB2-F36F-4D05-BCD6-777B926C5C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668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98913-61F8-424C-9C72-036645801B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310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9DB4B-EF28-4D0B-8E8E-B40D078C3B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053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7755B-817D-4A8B-9910-4B0BE3AC86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320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4E4D0-D4CB-433F-92C5-518FEC137B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140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DB9CC-9F5C-47C8-BED3-C30F989F80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378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ADCDC-D2BF-4AD4-8869-FF04A2396D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920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CF174-7671-4077-B4EA-3130EBE332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132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962ED-9659-40F8-9164-B63F486BE4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894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4E179-4C62-4789-A4F2-E34C9241C2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340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48B0312-5012-4CC3-99D5-97628E1E41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52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4.wmf"/><Relationship Id="rId4" Type="http://schemas.openxmlformats.org/officeDocument/2006/relationships/image" Target="../media/image57.png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4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9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6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65.wmf"/><Relationship Id="rId9" Type="http://schemas.openxmlformats.org/officeDocument/2006/relationships/image" Target="../media/image68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69.wmf"/><Relationship Id="rId9" Type="http://schemas.openxmlformats.org/officeDocument/2006/relationships/image" Target="../media/image72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67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6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84.wmf"/><Relationship Id="rId3" Type="http://schemas.openxmlformats.org/officeDocument/2006/relationships/oleObject" Target="../embeddings/oleObject70.bin"/><Relationship Id="rId21" Type="http://schemas.openxmlformats.org/officeDocument/2006/relationships/oleObject" Target="../embeddings/oleObject79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81.wmf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3.wmf"/><Relationship Id="rId20" Type="http://schemas.openxmlformats.org/officeDocument/2006/relationships/image" Target="../media/image85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8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80.wmf"/><Relationship Id="rId19" Type="http://schemas.openxmlformats.org/officeDocument/2006/relationships/oleObject" Target="../embeddings/oleObject78.bin"/><Relationship Id="rId4" Type="http://schemas.openxmlformats.org/officeDocument/2006/relationships/image" Target="../media/image77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82.wmf"/><Relationship Id="rId22" Type="http://schemas.openxmlformats.org/officeDocument/2006/relationships/image" Target="../media/image86.jpeg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5.bin"/><Relationship Id="rId18" Type="http://schemas.openxmlformats.org/officeDocument/2006/relationships/image" Target="../media/image94.wmf"/><Relationship Id="rId26" Type="http://schemas.openxmlformats.org/officeDocument/2006/relationships/image" Target="../media/image98.wmf"/><Relationship Id="rId3" Type="http://schemas.openxmlformats.org/officeDocument/2006/relationships/oleObject" Target="../embeddings/oleObject80.bin"/><Relationship Id="rId21" Type="http://schemas.openxmlformats.org/officeDocument/2006/relationships/oleObject" Target="../embeddings/oleObject89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91.wmf"/><Relationship Id="rId17" Type="http://schemas.openxmlformats.org/officeDocument/2006/relationships/oleObject" Target="../embeddings/oleObject87.bin"/><Relationship Id="rId25" Type="http://schemas.openxmlformats.org/officeDocument/2006/relationships/oleObject" Target="../embeddings/oleObject91.bin"/><Relationship Id="rId33" Type="http://schemas.openxmlformats.org/officeDocument/2006/relationships/image" Target="../media/image10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3.wmf"/><Relationship Id="rId20" Type="http://schemas.openxmlformats.org/officeDocument/2006/relationships/image" Target="../media/image95.wmf"/><Relationship Id="rId29" Type="http://schemas.openxmlformats.org/officeDocument/2006/relationships/oleObject" Target="../embeddings/oleObject93.bin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8.wmf"/><Relationship Id="rId11" Type="http://schemas.openxmlformats.org/officeDocument/2006/relationships/oleObject" Target="../embeddings/oleObject84.bin"/><Relationship Id="rId24" Type="http://schemas.openxmlformats.org/officeDocument/2006/relationships/image" Target="../media/image97.wmf"/><Relationship Id="rId32" Type="http://schemas.openxmlformats.org/officeDocument/2006/relationships/image" Target="../media/image101.wmf"/><Relationship Id="rId5" Type="http://schemas.openxmlformats.org/officeDocument/2006/relationships/oleObject" Target="../embeddings/oleObject81.bin"/><Relationship Id="rId15" Type="http://schemas.openxmlformats.org/officeDocument/2006/relationships/oleObject" Target="../embeddings/oleObject86.bin"/><Relationship Id="rId23" Type="http://schemas.openxmlformats.org/officeDocument/2006/relationships/oleObject" Target="../embeddings/oleObject90.bin"/><Relationship Id="rId28" Type="http://schemas.openxmlformats.org/officeDocument/2006/relationships/image" Target="../media/image99.wmf"/><Relationship Id="rId10" Type="http://schemas.openxmlformats.org/officeDocument/2006/relationships/image" Target="../media/image90.wmf"/><Relationship Id="rId19" Type="http://schemas.openxmlformats.org/officeDocument/2006/relationships/oleObject" Target="../embeddings/oleObject88.bin"/><Relationship Id="rId31" Type="http://schemas.openxmlformats.org/officeDocument/2006/relationships/oleObject" Target="../embeddings/oleObject94.bin"/><Relationship Id="rId4" Type="http://schemas.openxmlformats.org/officeDocument/2006/relationships/image" Target="../media/image87.wmf"/><Relationship Id="rId9" Type="http://schemas.openxmlformats.org/officeDocument/2006/relationships/oleObject" Target="../embeddings/oleObject83.bin"/><Relationship Id="rId14" Type="http://schemas.openxmlformats.org/officeDocument/2006/relationships/image" Target="../media/image92.wmf"/><Relationship Id="rId22" Type="http://schemas.openxmlformats.org/officeDocument/2006/relationships/image" Target="../media/image96.wmf"/><Relationship Id="rId27" Type="http://schemas.openxmlformats.org/officeDocument/2006/relationships/oleObject" Target="../embeddings/oleObject92.bin"/><Relationship Id="rId30" Type="http://schemas.openxmlformats.org/officeDocument/2006/relationships/image" Target="../media/image100.wmf"/><Relationship Id="rId8" Type="http://schemas.openxmlformats.org/officeDocument/2006/relationships/image" Target="../media/image8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image" Target="../media/image106.wmf"/><Relationship Id="rId3" Type="http://schemas.openxmlformats.org/officeDocument/2006/relationships/image" Target="../media/image107.jpeg"/><Relationship Id="rId7" Type="http://schemas.openxmlformats.org/officeDocument/2006/relationships/image" Target="../media/image103.wmf"/><Relationship Id="rId12" Type="http://schemas.openxmlformats.org/officeDocument/2006/relationships/oleObject" Target="../embeddings/oleObject9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6.bin"/><Relationship Id="rId11" Type="http://schemas.openxmlformats.org/officeDocument/2006/relationships/image" Target="../media/image105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98.bin"/><Relationship Id="rId4" Type="http://schemas.openxmlformats.org/officeDocument/2006/relationships/oleObject" Target="../embeddings/oleObject95.bin"/><Relationship Id="rId9" Type="http://schemas.openxmlformats.org/officeDocument/2006/relationships/image" Target="../media/image10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08.wmf"/><Relationship Id="rId4" Type="http://schemas.openxmlformats.org/officeDocument/2006/relationships/oleObject" Target="../embeddings/oleObject10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8.jpeg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5.wmf"/><Relationship Id="rId22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6.bin"/><Relationship Id="rId18" Type="http://schemas.openxmlformats.org/officeDocument/2006/relationships/image" Target="../media/image31.wmf"/><Relationship Id="rId26" Type="http://schemas.openxmlformats.org/officeDocument/2006/relationships/oleObject" Target="../embeddings/oleObject33.bin"/><Relationship Id="rId39" Type="http://schemas.openxmlformats.org/officeDocument/2006/relationships/image" Target="../media/image41.wmf"/><Relationship Id="rId21" Type="http://schemas.openxmlformats.org/officeDocument/2006/relationships/oleObject" Target="../embeddings/oleObject30.bin"/><Relationship Id="rId34" Type="http://schemas.openxmlformats.org/officeDocument/2006/relationships/oleObject" Target="../embeddings/oleObject37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8.bin"/><Relationship Id="rId25" Type="http://schemas.openxmlformats.org/officeDocument/2006/relationships/oleObject" Target="../embeddings/oleObject32.bin"/><Relationship Id="rId33" Type="http://schemas.openxmlformats.org/officeDocument/2006/relationships/image" Target="../media/image38.wmf"/><Relationship Id="rId38" Type="http://schemas.openxmlformats.org/officeDocument/2006/relationships/oleObject" Target="../embeddings/oleObject39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29" Type="http://schemas.openxmlformats.org/officeDocument/2006/relationships/image" Target="../media/image3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34.wmf"/><Relationship Id="rId32" Type="http://schemas.openxmlformats.org/officeDocument/2006/relationships/oleObject" Target="../embeddings/oleObject36.bin"/><Relationship Id="rId37" Type="http://schemas.openxmlformats.org/officeDocument/2006/relationships/image" Target="../media/image40.wmf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1.bin"/><Relationship Id="rId28" Type="http://schemas.openxmlformats.org/officeDocument/2006/relationships/oleObject" Target="../embeddings/oleObject34.bin"/><Relationship Id="rId36" Type="http://schemas.openxmlformats.org/officeDocument/2006/relationships/oleObject" Target="../embeddings/oleObject38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29.bin"/><Relationship Id="rId31" Type="http://schemas.openxmlformats.org/officeDocument/2006/relationships/image" Target="../media/image3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Relationship Id="rId27" Type="http://schemas.openxmlformats.org/officeDocument/2006/relationships/image" Target="../media/image35.wmf"/><Relationship Id="rId30" Type="http://schemas.openxmlformats.org/officeDocument/2006/relationships/oleObject" Target="../embeddings/oleObject35.bin"/><Relationship Id="rId35" Type="http://schemas.openxmlformats.org/officeDocument/2006/relationships/image" Target="../media/image39.wmf"/><Relationship Id="rId8" Type="http://schemas.openxmlformats.org/officeDocument/2006/relationships/image" Target="../media/image26.wmf"/><Relationship Id="rId3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3.jpeg"/><Relationship Id="rId4" Type="http://schemas.openxmlformats.org/officeDocument/2006/relationships/image" Target="../media/image4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image" Target="../media/image48.jpeg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3"/>
          <p:cNvSpPr txBox="1">
            <a:spLocks noChangeArrowheads="1"/>
          </p:cNvSpPr>
          <p:nvPr/>
        </p:nvSpPr>
        <p:spPr bwMode="auto">
          <a:xfrm>
            <a:off x="4332288" y="5205413"/>
            <a:ext cx="4800600" cy="4001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2000" dirty="0">
              <a:latin typeface="Comic Sans MS" pitchFamily="66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470025"/>
          </a:xfrm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Уравнение касательной к графику функции</a:t>
            </a:r>
          </a:p>
        </p:txBody>
      </p:sp>
      <p:grpSp>
        <p:nvGrpSpPr>
          <p:cNvPr id="2052" name="Group 12"/>
          <p:cNvGrpSpPr>
            <a:grpSpLocks/>
          </p:cNvGrpSpPr>
          <p:nvPr/>
        </p:nvGrpSpPr>
        <p:grpSpPr bwMode="auto">
          <a:xfrm>
            <a:off x="1066800" y="2209800"/>
            <a:ext cx="4038600" cy="3200400"/>
            <a:chOff x="1344" y="1680"/>
            <a:chExt cx="3135" cy="2349"/>
          </a:xfrm>
        </p:grpSpPr>
        <p:graphicFrame>
          <p:nvGraphicFramePr>
            <p:cNvPr id="2063" name="Object 4"/>
            <p:cNvGraphicFramePr>
              <a:graphicFrameLocks noChangeAspect="1"/>
            </p:cNvGraphicFramePr>
            <p:nvPr/>
          </p:nvGraphicFramePr>
          <p:xfrm>
            <a:off x="1344" y="1680"/>
            <a:ext cx="3135" cy="2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" name="GraphC" r:id="rId3" imgW="3448050" imgH="2867025" progId="GraphCtrl.Document">
                    <p:embed/>
                  </p:oleObj>
                </mc:Choice>
                <mc:Fallback>
                  <p:oleObj name="GraphC" r:id="rId3" imgW="3448050" imgH="2867025" progId="GraphCtrl.Document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1680"/>
                          <a:ext cx="3135" cy="2349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4" name="Freeform 5"/>
            <p:cNvSpPr>
              <a:spLocks/>
            </p:cNvSpPr>
            <p:nvPr/>
          </p:nvSpPr>
          <p:spPr bwMode="auto">
            <a:xfrm>
              <a:off x="2112" y="2544"/>
              <a:ext cx="2324" cy="995"/>
            </a:xfrm>
            <a:custGeom>
              <a:avLst/>
              <a:gdLst>
                <a:gd name="T0" fmla="*/ 0 w 2948"/>
                <a:gd name="T1" fmla="*/ 995 h 1475"/>
                <a:gd name="T2" fmla="*/ 35 w 2948"/>
                <a:gd name="T3" fmla="*/ 842 h 1475"/>
                <a:gd name="T4" fmla="*/ 143 w 2948"/>
                <a:gd name="T5" fmla="*/ 567 h 1475"/>
                <a:gd name="T6" fmla="*/ 322 w 2948"/>
                <a:gd name="T7" fmla="*/ 291 h 1475"/>
                <a:gd name="T8" fmla="*/ 608 w 2948"/>
                <a:gd name="T9" fmla="*/ 107 h 1475"/>
                <a:gd name="T10" fmla="*/ 929 w 2948"/>
                <a:gd name="T11" fmla="*/ 16 h 1475"/>
                <a:gd name="T12" fmla="*/ 1323 w 2948"/>
                <a:gd name="T13" fmla="*/ 16 h 1475"/>
                <a:gd name="T14" fmla="*/ 1681 w 2948"/>
                <a:gd name="T15" fmla="*/ 107 h 1475"/>
                <a:gd name="T16" fmla="*/ 2110 w 2948"/>
                <a:gd name="T17" fmla="*/ 322 h 1475"/>
                <a:gd name="T18" fmla="*/ 2324 w 2948"/>
                <a:gd name="T19" fmla="*/ 444 h 14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948" h="1475">
                  <a:moveTo>
                    <a:pt x="0" y="1475"/>
                  </a:moveTo>
                  <a:cubicBezTo>
                    <a:pt x="7" y="1414"/>
                    <a:pt x="15" y="1354"/>
                    <a:pt x="45" y="1248"/>
                  </a:cubicBezTo>
                  <a:cubicBezTo>
                    <a:pt x="75" y="1142"/>
                    <a:pt x="121" y="976"/>
                    <a:pt x="181" y="840"/>
                  </a:cubicBezTo>
                  <a:cubicBezTo>
                    <a:pt x="241" y="704"/>
                    <a:pt x="310" y="544"/>
                    <a:pt x="408" y="431"/>
                  </a:cubicBezTo>
                  <a:cubicBezTo>
                    <a:pt x="506" y="318"/>
                    <a:pt x="642" y="227"/>
                    <a:pt x="771" y="159"/>
                  </a:cubicBezTo>
                  <a:cubicBezTo>
                    <a:pt x="900" y="91"/>
                    <a:pt x="1028" y="46"/>
                    <a:pt x="1179" y="23"/>
                  </a:cubicBezTo>
                  <a:cubicBezTo>
                    <a:pt x="1330" y="0"/>
                    <a:pt x="1519" y="0"/>
                    <a:pt x="1678" y="23"/>
                  </a:cubicBezTo>
                  <a:cubicBezTo>
                    <a:pt x="1837" y="46"/>
                    <a:pt x="1966" y="83"/>
                    <a:pt x="2132" y="159"/>
                  </a:cubicBezTo>
                  <a:cubicBezTo>
                    <a:pt x="2298" y="235"/>
                    <a:pt x="2540" y="394"/>
                    <a:pt x="2676" y="477"/>
                  </a:cubicBezTo>
                  <a:cubicBezTo>
                    <a:pt x="2812" y="560"/>
                    <a:pt x="2880" y="609"/>
                    <a:pt x="2948" y="65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Freeform 6"/>
            <p:cNvSpPr>
              <a:spLocks/>
            </p:cNvSpPr>
            <p:nvPr/>
          </p:nvSpPr>
          <p:spPr bwMode="auto">
            <a:xfrm>
              <a:off x="1536" y="2112"/>
              <a:ext cx="1728" cy="1440"/>
            </a:xfrm>
            <a:custGeom>
              <a:avLst/>
              <a:gdLst>
                <a:gd name="T0" fmla="*/ 1728 w 2643"/>
                <a:gd name="T1" fmla="*/ 0 h 2020"/>
                <a:gd name="T2" fmla="*/ 0 w 2643"/>
                <a:gd name="T3" fmla="*/ 1440 h 20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43" h="2020">
                  <a:moveTo>
                    <a:pt x="2643" y="0"/>
                  </a:moveTo>
                  <a:lnTo>
                    <a:pt x="0" y="2020"/>
                  </a:lnTo>
                </a:path>
              </a:pathLst>
            </a:custGeom>
            <a:noFill/>
            <a:ln w="38100">
              <a:solidFill>
                <a:srgbClr val="0080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Oval 7"/>
            <p:cNvSpPr>
              <a:spLocks noChangeArrowheads="1"/>
            </p:cNvSpPr>
            <p:nvPr/>
          </p:nvSpPr>
          <p:spPr bwMode="auto">
            <a:xfrm>
              <a:off x="2448" y="2736"/>
              <a:ext cx="91" cy="9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7" name="Oval 8"/>
            <p:cNvSpPr>
              <a:spLocks noChangeArrowheads="1"/>
            </p:cNvSpPr>
            <p:nvPr/>
          </p:nvSpPr>
          <p:spPr bwMode="auto">
            <a:xfrm>
              <a:off x="2832" y="2544"/>
              <a:ext cx="91" cy="9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8" name="Oval 9"/>
            <p:cNvSpPr>
              <a:spLocks noChangeArrowheads="1"/>
            </p:cNvSpPr>
            <p:nvPr/>
          </p:nvSpPr>
          <p:spPr bwMode="auto">
            <a:xfrm>
              <a:off x="2640" y="2640"/>
              <a:ext cx="91" cy="9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9" name="Oval 10"/>
            <p:cNvSpPr>
              <a:spLocks noChangeArrowheads="1"/>
            </p:cNvSpPr>
            <p:nvPr/>
          </p:nvSpPr>
          <p:spPr bwMode="auto">
            <a:xfrm>
              <a:off x="2304" y="2880"/>
              <a:ext cx="91" cy="9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53" name="Group 18"/>
          <p:cNvGrpSpPr>
            <a:grpSpLocks/>
          </p:cNvGrpSpPr>
          <p:nvPr/>
        </p:nvGrpSpPr>
        <p:grpSpPr bwMode="auto">
          <a:xfrm rot="7896630">
            <a:off x="3189288" y="4125912"/>
            <a:ext cx="4648200" cy="815975"/>
            <a:chOff x="249" y="3490"/>
            <a:chExt cx="3946" cy="711"/>
          </a:xfrm>
        </p:grpSpPr>
        <p:sp>
          <p:nvSpPr>
            <p:cNvPr id="2059" name="Freeform 19" descr="Папирус"/>
            <p:cNvSpPr>
              <a:spLocks/>
            </p:cNvSpPr>
            <p:nvPr/>
          </p:nvSpPr>
          <p:spPr bwMode="auto">
            <a:xfrm>
              <a:off x="297" y="3792"/>
              <a:ext cx="3880" cy="353"/>
            </a:xfrm>
            <a:custGeom>
              <a:avLst/>
              <a:gdLst>
                <a:gd name="T0" fmla="*/ 0 w 3880"/>
                <a:gd name="T1" fmla="*/ 0 h 344"/>
                <a:gd name="T2" fmla="*/ 0 w 3880"/>
                <a:gd name="T3" fmla="*/ 353 h 344"/>
                <a:gd name="T4" fmla="*/ 3872 w 3880"/>
                <a:gd name="T5" fmla="*/ 353 h 344"/>
                <a:gd name="T6" fmla="*/ 3880 w 3880"/>
                <a:gd name="T7" fmla="*/ 0 h 344"/>
                <a:gd name="T8" fmla="*/ 0 w 3880"/>
                <a:gd name="T9" fmla="*/ 0 h 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060" name="Oval 20"/>
            <p:cNvSpPr>
              <a:spLocks noChangeArrowheads="1"/>
            </p:cNvSpPr>
            <p:nvPr/>
          </p:nvSpPr>
          <p:spPr bwMode="auto">
            <a:xfrm rot="-4023734">
              <a:off x="475" y="3925"/>
              <a:ext cx="94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1" name="Text Box 21"/>
            <p:cNvSpPr txBox="1">
              <a:spLocks noChangeArrowheads="1"/>
            </p:cNvSpPr>
            <p:nvPr/>
          </p:nvSpPr>
          <p:spPr bwMode="auto">
            <a:xfrm rot="10800000">
              <a:off x="293" y="3490"/>
              <a:ext cx="3902" cy="4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8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8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8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8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8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8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r>
                <a:rPr lang="en-US" altLang="ru-RU" sz="900">
                  <a:solidFill>
                    <a:srgbClr val="000000"/>
                  </a:solidFill>
                </a:rPr>
                <a:t>IIII</a:t>
              </a:r>
              <a:r>
                <a:rPr lang="en-US" altLang="ru-RU" sz="1400">
                  <a:solidFill>
                    <a:srgbClr val="000000"/>
                  </a:solidFill>
                </a:rPr>
                <a:t>I</a:t>
              </a:r>
              <a:endParaRPr lang="ru-RU" altLang="ru-RU" sz="900">
                <a:solidFill>
                  <a:srgbClr val="000000"/>
                </a:solidFill>
              </a:endParaRPr>
            </a:p>
          </p:txBody>
        </p:sp>
        <p:sp>
          <p:nvSpPr>
            <p:cNvPr id="2062" name="Text Box 22"/>
            <p:cNvSpPr txBox="1">
              <a:spLocks noChangeArrowheads="1"/>
            </p:cNvSpPr>
            <p:nvPr/>
          </p:nvSpPr>
          <p:spPr bwMode="auto">
            <a:xfrm>
              <a:off x="249" y="3883"/>
              <a:ext cx="3904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900" b="1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altLang="ru-RU" sz="900" b="1">
                  <a:solidFill>
                    <a:srgbClr val="000000"/>
                  </a:solidFill>
                  <a:latin typeface="Tahoma" pitchFamily="34" charset="0"/>
                </a:rPr>
                <a:t>0      </a:t>
              </a:r>
              <a:r>
                <a:rPr lang="ru-RU" altLang="ru-RU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altLang="ru-RU" sz="900" b="1">
                  <a:solidFill>
                    <a:srgbClr val="000000"/>
                  </a:solidFill>
                  <a:latin typeface="Tahoma" pitchFamily="34" charset="0"/>
                </a:rPr>
                <a:t> 1     </a:t>
              </a:r>
              <a:r>
                <a:rPr lang="ru-RU" altLang="ru-RU" sz="900" b="1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altLang="ru-RU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ru-RU" altLang="ru-RU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altLang="ru-RU" sz="900" b="1">
                  <a:solidFill>
                    <a:srgbClr val="000000"/>
                  </a:solidFill>
                  <a:latin typeface="Tahoma" pitchFamily="34" charset="0"/>
                </a:rPr>
                <a:t>2      </a:t>
              </a:r>
              <a:r>
                <a:rPr lang="ru-RU" altLang="ru-RU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altLang="ru-RU" sz="900" b="1">
                  <a:solidFill>
                    <a:srgbClr val="000000"/>
                  </a:solidFill>
                  <a:latin typeface="Tahoma" pitchFamily="34" charset="0"/>
                </a:rPr>
                <a:t> 3       </a:t>
              </a:r>
              <a:r>
                <a:rPr lang="ru-RU" altLang="ru-RU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altLang="ru-RU" sz="900" b="1">
                  <a:solidFill>
                    <a:srgbClr val="000000"/>
                  </a:solidFill>
                  <a:latin typeface="Tahoma" pitchFamily="34" charset="0"/>
                </a:rPr>
                <a:t>4       </a:t>
              </a:r>
              <a:r>
                <a:rPr lang="ru-RU" altLang="ru-RU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altLang="ru-RU" sz="900" b="1">
                  <a:solidFill>
                    <a:srgbClr val="000000"/>
                  </a:solidFill>
                  <a:latin typeface="Tahoma" pitchFamily="34" charset="0"/>
                </a:rPr>
                <a:t> 5        </a:t>
              </a:r>
              <a:r>
                <a:rPr lang="ru-RU" altLang="ru-RU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altLang="ru-RU" sz="900" b="1">
                  <a:solidFill>
                    <a:srgbClr val="000000"/>
                  </a:solidFill>
                  <a:latin typeface="Tahoma" pitchFamily="34" charset="0"/>
                </a:rPr>
                <a:t>6        7        8        </a:t>
              </a:r>
              <a:r>
                <a:rPr lang="ru-RU" altLang="ru-RU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altLang="ru-RU" sz="900" b="1">
                  <a:solidFill>
                    <a:srgbClr val="000000"/>
                  </a:solidFill>
                  <a:latin typeface="Tahoma" pitchFamily="34" charset="0"/>
                </a:rPr>
                <a:t>9       10      11      12       13      14      15      16   </a:t>
              </a:r>
              <a:endParaRPr lang="ru-RU" altLang="ru-RU" sz="900" b="1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grpSp>
        <p:nvGrpSpPr>
          <p:cNvPr id="2054" name="Group 13"/>
          <p:cNvGrpSpPr>
            <a:grpSpLocks/>
          </p:cNvGrpSpPr>
          <p:nvPr/>
        </p:nvGrpSpPr>
        <p:grpSpPr bwMode="auto">
          <a:xfrm rot="13713145" flipH="1">
            <a:off x="3447257" y="3563143"/>
            <a:ext cx="1352550" cy="3065463"/>
            <a:chOff x="3797" y="754"/>
            <a:chExt cx="852" cy="1931"/>
          </a:xfrm>
        </p:grpSpPr>
        <p:sp>
          <p:nvSpPr>
            <p:cNvPr id="2055" name="Freeform 1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802 w 1252"/>
                <a:gd name="T5" fmla="*/ 1552 h 3125"/>
                <a:gd name="T6" fmla="*/ 852 w 1252"/>
                <a:gd name="T7" fmla="*/ 1909 h 3125"/>
                <a:gd name="T8" fmla="*/ 648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auto">
            <a:xfrm rot="78698">
              <a:off x="4427" y="2315"/>
              <a:ext cx="215" cy="371"/>
            </a:xfrm>
            <a:custGeom>
              <a:avLst/>
              <a:gdLst>
                <a:gd name="T0" fmla="*/ 316 w 316"/>
                <a:gd name="T1" fmla="*/ 608 h 608"/>
                <a:gd name="T2" fmla="*/ 227 w 316"/>
                <a:gd name="T3" fmla="*/ 0 h 608"/>
                <a:gd name="T4" fmla="*/ 0 w 316"/>
                <a:gd name="T5" fmla="*/ 90 h 608"/>
                <a:gd name="T6" fmla="*/ 316 w 316"/>
                <a:gd name="T7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7" name="Freeform 1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8" name="Freeform 1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590 w 1094"/>
                <a:gd name="T1" fmla="*/ 1595 h 2612"/>
                <a:gd name="T2" fmla="*/ 744 w 1094"/>
                <a:gd name="T3" fmla="*/ 1540 h 2612"/>
                <a:gd name="T4" fmla="*/ 691 w 1094"/>
                <a:gd name="T5" fmla="*/ 1560 h 2612"/>
                <a:gd name="T6" fmla="*/ 57 w 1094"/>
                <a:gd name="T7" fmla="*/ 0 h 2612"/>
                <a:gd name="T8" fmla="*/ 0 w 1094"/>
                <a:gd name="T9" fmla="*/ 18 h 2612"/>
                <a:gd name="T10" fmla="*/ 639 w 1094"/>
                <a:gd name="T11" fmla="*/ 1578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ru-RU" sz="4000" i="1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ru-RU" altLang="ru-RU" sz="4000" b="1" i="1">
                <a:solidFill>
                  <a:schemeClr val="tx1"/>
                </a:solidFill>
                <a:latin typeface="Comic Sans MS" pitchFamily="66" charset="0"/>
              </a:rPr>
              <a:t>Геометрический смысл производной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8800"/>
            <a:ext cx="8229600" cy="2133600"/>
          </a:xfrm>
          <a:solidFill>
            <a:srgbClr val="CCECFF">
              <a:alpha val="89803"/>
            </a:srgb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b="1">
                <a:latin typeface="Comic Sans MS" pitchFamily="66" charset="0"/>
              </a:rPr>
              <a:t>Если к графику функции </a:t>
            </a:r>
            <a:r>
              <a:rPr lang="en-US" altLang="ru-RU" sz="2800" b="1" i="1">
                <a:latin typeface="Comic Sans MS" pitchFamily="66" charset="0"/>
              </a:rPr>
              <a:t>y = f (x)</a:t>
            </a:r>
            <a:r>
              <a:rPr lang="en-US" altLang="ru-RU" sz="2800" b="1">
                <a:latin typeface="Comic Sans MS" pitchFamily="66" charset="0"/>
              </a:rPr>
              <a:t> </a:t>
            </a:r>
            <a:r>
              <a:rPr lang="ru-RU" altLang="ru-RU" sz="2800" b="1">
                <a:latin typeface="Comic Sans MS" pitchFamily="66" charset="0"/>
              </a:rPr>
              <a:t>в точке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b="1">
                <a:latin typeface="Comic Sans MS" pitchFamily="66" charset="0"/>
              </a:rPr>
              <a:t>          можно провести касательную, непараллельную оси у, то            выражает угловой коэффициент касательной</a:t>
            </a:r>
            <a:endParaRPr lang="en-US" altLang="ru-RU" sz="28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800">
              <a:latin typeface="Comic Sans MS" pitchFamily="66" charset="0"/>
            </a:endParaRPr>
          </a:p>
        </p:txBody>
      </p:sp>
      <p:graphicFrame>
        <p:nvGraphicFramePr>
          <p:cNvPr id="2560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62000" y="4419600"/>
          <a:ext cx="76962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Формула" r:id="rId3" imgW="2755900" imgH="419100" progId="Equation.3">
                  <p:embed/>
                </p:oleObj>
              </mc:Choice>
              <mc:Fallback>
                <p:oleObj name="Формула" r:id="rId3" imgW="27559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419600"/>
                        <a:ext cx="7696200" cy="11684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33CC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5867400" y="2590800"/>
          <a:ext cx="106680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Формула" r:id="rId5" imgW="393529" imgH="228501" progId="Equation.3">
                  <p:embed/>
                </p:oleObj>
              </mc:Choice>
              <mc:Fallback>
                <p:oleObj name="Формула" r:id="rId5" imgW="393529" imgH="228501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590800"/>
                        <a:ext cx="1066800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2" name="Object 1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66800" y="2286000"/>
          <a:ext cx="9144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Формула" r:id="rId7" imgW="355446" imgH="139639" progId="Equation.3">
                  <p:embed/>
                </p:oleObj>
              </mc:Choice>
              <mc:Fallback>
                <p:oleObj name="Формула" r:id="rId7" imgW="355446" imgH="13963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86000"/>
                        <a:ext cx="914400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381000" y="5638800"/>
            <a:ext cx="4572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ru-RU" sz="4000" i="1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ru-RU" altLang="ru-RU" sz="4000" b="1" i="1">
                <a:solidFill>
                  <a:schemeClr val="tx1"/>
                </a:solidFill>
                <a:latin typeface="Comic Sans MS" pitchFamily="66" charset="0"/>
              </a:rPr>
              <a:t>Геометрический смысл производной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45720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altLang="ru-RU" sz="2400"/>
              <a:t>Производная в точке</a:t>
            </a:r>
          </a:p>
          <a:p>
            <a:pPr marL="609600" indent="-609600" eaLnBrk="1" hangingPunct="1">
              <a:buFontTx/>
              <a:buNone/>
            </a:pPr>
            <a:r>
              <a:rPr lang="ru-RU" altLang="ru-RU" sz="2400"/>
              <a:t>                     равна </a:t>
            </a:r>
          </a:p>
          <a:p>
            <a:pPr marL="609600" indent="-609600" eaLnBrk="1" hangingPunct="1">
              <a:buFontTx/>
              <a:buNone/>
            </a:pPr>
            <a:r>
              <a:rPr lang="ru-RU" altLang="ru-RU" sz="2400"/>
              <a:t>угловому коэффициенту</a:t>
            </a:r>
          </a:p>
          <a:p>
            <a:pPr marL="609600" indent="-609600" eaLnBrk="1" hangingPunct="1">
              <a:buFontTx/>
              <a:buNone/>
            </a:pPr>
            <a:r>
              <a:rPr lang="ru-RU" altLang="ru-RU" sz="2400"/>
              <a:t>       касательной к</a:t>
            </a:r>
          </a:p>
          <a:p>
            <a:pPr marL="609600" indent="-609600" eaLnBrk="1" hangingPunct="1">
              <a:buFontTx/>
              <a:buNone/>
            </a:pPr>
            <a:r>
              <a:rPr lang="ru-RU" altLang="ru-RU" sz="2400"/>
              <a:t>    графику функции </a:t>
            </a:r>
          </a:p>
          <a:p>
            <a:pPr marL="609600" indent="-609600" eaLnBrk="1" hangingPunct="1">
              <a:buFontTx/>
              <a:buNone/>
            </a:pPr>
            <a:r>
              <a:rPr lang="ru-RU" altLang="ru-RU" sz="2400" i="1"/>
              <a:t>   y = f(x)</a:t>
            </a:r>
            <a:r>
              <a:rPr lang="ru-RU" altLang="ru-RU" sz="2400"/>
              <a:t> в этой точке.</a:t>
            </a:r>
          </a:p>
          <a:p>
            <a:pPr marL="609600" indent="-609600" eaLnBrk="1" hangingPunct="1">
              <a:buFontTx/>
              <a:buNone/>
            </a:pPr>
            <a:r>
              <a:rPr lang="ru-RU" altLang="ru-RU" sz="2800"/>
              <a:t>Т.е. </a:t>
            </a:r>
          </a:p>
        </p:txBody>
      </p:sp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24000"/>
            <a:ext cx="3719513" cy="53340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1066800" y="4191000"/>
          <a:ext cx="2319338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Формула" r:id="rId5" imgW="812447" imgH="241195" progId="Equation.3">
                  <p:embed/>
                </p:oleObj>
              </mc:Choice>
              <mc:Fallback>
                <p:oleObj name="Формула" r:id="rId5" imgW="812447" imgH="24119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91000"/>
                        <a:ext cx="2319338" cy="6905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1143000" y="1905000"/>
          <a:ext cx="838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Формула" r:id="rId7" imgW="393529" imgH="228501" progId="Equation.3">
                  <p:embed/>
                </p:oleObj>
              </mc:Choice>
              <mc:Fallback>
                <p:oleObj name="Формула" r:id="rId7" imgW="393529" imgH="22850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05000"/>
                        <a:ext cx="8382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533400" y="5638800"/>
          <a:ext cx="41910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Формула" r:id="rId9" imgW="2159000" imgH="241300" progId="Equation.3">
                  <p:embed/>
                </p:oleObj>
              </mc:Choice>
              <mc:Fallback>
                <p:oleObj name="Формула" r:id="rId9" imgW="2159000" imgH="2413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638800"/>
                        <a:ext cx="41910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381000" y="5943600"/>
          <a:ext cx="45434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Формула" r:id="rId11" imgW="2590800" imgH="241300" progId="Equation.3">
                  <p:embed/>
                </p:oleObj>
              </mc:Choice>
              <mc:Fallback>
                <p:oleObj name="Формула" r:id="rId11" imgW="25908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943600"/>
                        <a:ext cx="4543425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81000" y="6248400"/>
          <a:ext cx="42433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Формула" r:id="rId13" imgW="2108200" imgH="241300" progId="Equation.3">
                  <p:embed/>
                </p:oleObj>
              </mc:Choice>
              <mc:Fallback>
                <p:oleObj name="Формула" r:id="rId13" imgW="2108200" imgH="241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248400"/>
                        <a:ext cx="42433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" y="5029200"/>
            <a:ext cx="2546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800">
                <a:cs typeface="Times New Roman" pitchFamily="18" charset="0"/>
              </a:rPr>
              <a:t>Причем, если : </a:t>
            </a:r>
            <a:endParaRPr lang="ru-RU" altLang="ru-RU" sz="2800"/>
          </a:p>
          <a:p>
            <a:pPr eaLnBrk="0" hangingPunct="0"/>
            <a:endParaRPr lang="ru-RU" altLang="ru-RU" sz="2800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1066800" y="5173663"/>
            <a:ext cx="1841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>
            <a:spAutoFit/>
          </a:bodyPr>
          <a:lstStyle/>
          <a:p>
            <a:endParaRPr lang="ru-RU" altLang="ru-RU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33655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  <a:p>
            <a:pPr eaLnBrk="0" hangingPunct="0"/>
            <a:endParaRPr lang="ru-RU" altLang="ru-RU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0" y="4244975"/>
            <a:ext cx="2555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1200">
                <a:cs typeface="Times New Roman" pitchFamily="18" charset="0"/>
              </a:rPr>
              <a:t>.</a:t>
            </a:r>
            <a:r>
              <a:rPr lang="ru-RU" altLang="ru-RU" sz="800"/>
              <a:t>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2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2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2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4" grpId="0" animBg="1"/>
      <p:bldP spid="37891" grpId="0" build="p"/>
      <p:bldP spid="379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4000" b="1" i="1">
                <a:latin typeface="Comic Sans MS" pitchFamily="66" charset="0"/>
              </a:rPr>
              <a:t>Вывод уравнения касательной</a:t>
            </a:r>
          </a:p>
        </p:txBody>
      </p:sp>
      <p:graphicFrame>
        <p:nvGraphicFramePr>
          <p:cNvPr id="13315" name="Object 11"/>
          <p:cNvGraphicFramePr>
            <a:graphicFrameLocks noChangeAspect="1"/>
          </p:cNvGraphicFramePr>
          <p:nvPr/>
        </p:nvGraphicFramePr>
        <p:xfrm>
          <a:off x="5105400" y="1524000"/>
          <a:ext cx="288766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Формула" r:id="rId3" imgW="1447172" imgH="215806" progId="Equation.3">
                  <p:embed/>
                </p:oleObj>
              </mc:Choice>
              <mc:Fallback>
                <p:oleObj name="Формула" r:id="rId3" imgW="1447172" imgH="21580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524000"/>
                        <a:ext cx="2887663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1752600" y="2057400"/>
          <a:ext cx="14478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Формула" r:id="rId5" imgW="634725" imgH="228501" progId="Equation.3">
                  <p:embed/>
                </p:oleObj>
              </mc:Choice>
              <mc:Fallback>
                <p:oleObj name="Формула" r:id="rId5" imgW="634725" imgH="228501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057400"/>
                        <a:ext cx="14478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1676400" y="2590800"/>
          <a:ext cx="18986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Формула" r:id="rId7" imgW="875920" imgH="215806" progId="Equation.3">
                  <p:embed/>
                </p:oleObj>
              </mc:Choice>
              <mc:Fallback>
                <p:oleObj name="Формула" r:id="rId7" imgW="875920" imgH="21580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590800"/>
                        <a:ext cx="18986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1676400" y="3048000"/>
          <a:ext cx="18272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Формула" r:id="rId9" imgW="875920" imgH="215806" progId="Equation.3">
                  <p:embed/>
                </p:oleObj>
              </mc:Choice>
              <mc:Fallback>
                <p:oleObj name="Формула" r:id="rId9" imgW="875920" imgH="21580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048000"/>
                        <a:ext cx="18272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1676400" y="3429000"/>
          <a:ext cx="29638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Формула" r:id="rId11" imgW="1205977" imgH="215806" progId="Equation.3">
                  <p:embed/>
                </p:oleObj>
              </mc:Choice>
              <mc:Fallback>
                <p:oleObj name="Формула" r:id="rId11" imgW="1205977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29000"/>
                        <a:ext cx="296386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914400" y="4114800"/>
          <a:ext cx="731520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Формула" r:id="rId13" imgW="1397000" imgH="685800" progId="Equation.3">
                  <p:embed/>
                </p:oleObj>
              </mc:Choice>
              <mc:Fallback>
                <p:oleObj name="Формула" r:id="rId13" imgW="139700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14800"/>
                        <a:ext cx="7315200" cy="25146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Rectangle 12"/>
          <p:cNvSpPr>
            <a:spLocks noChangeArrowheads="1"/>
          </p:cNvSpPr>
          <p:nvPr/>
        </p:nvSpPr>
        <p:spPr bwMode="auto">
          <a:xfrm>
            <a:off x="457200" y="15240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400">
                <a:cs typeface="Times New Roman" pitchFamily="18" charset="0"/>
              </a:rPr>
              <a:t>Пусть прямая задана уравнением</a:t>
            </a:r>
            <a:r>
              <a:rPr lang="ru-RU" altLang="ru-RU" sz="2400"/>
              <a:t>:</a:t>
            </a:r>
            <a:r>
              <a:rPr lang="ru-RU" altLang="ru-RU" sz="2400">
                <a:cs typeface="Times New Roman" pitchFamily="18" charset="0"/>
              </a:rPr>
              <a:t> </a:t>
            </a:r>
            <a:endParaRPr lang="ru-RU" altLang="ru-RU" sz="2400"/>
          </a:p>
        </p:txBody>
      </p:sp>
      <p:sp>
        <p:nvSpPr>
          <p:cNvPr id="13322" name="Rectangle 18"/>
          <p:cNvSpPr>
            <a:spLocks noChangeArrowheads="1"/>
          </p:cNvSpPr>
          <p:nvPr/>
        </p:nvSpPr>
        <p:spPr bwMode="auto">
          <a:xfrm>
            <a:off x="-2209800" y="4800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3" name="Rectangle 19"/>
          <p:cNvSpPr>
            <a:spLocks noChangeArrowheads="1"/>
          </p:cNvSpPr>
          <p:nvPr/>
        </p:nvSpPr>
        <p:spPr bwMode="auto">
          <a:xfrm>
            <a:off x="0" y="487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066800" y="4800600"/>
            <a:ext cx="72390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3400"/>
              <a:t>уравнение касательной к </a:t>
            </a:r>
          </a:p>
          <a:p>
            <a:pPr algn="ctr"/>
            <a:r>
              <a:rPr lang="ru-RU" altLang="ru-RU" sz="3400"/>
              <a:t>графику функции</a:t>
            </a:r>
            <a:r>
              <a:rPr lang="ru-RU" altLang="ru-RU" sz="3600"/>
              <a:t> </a:t>
            </a:r>
          </a:p>
        </p:txBody>
      </p:sp>
      <p:graphicFrame>
        <p:nvGraphicFramePr>
          <p:cNvPr id="28694" name="Object 22"/>
          <p:cNvGraphicFramePr>
            <a:graphicFrameLocks noGrp="1" noChangeAspect="1"/>
          </p:cNvGraphicFramePr>
          <p:nvPr>
            <p:ph idx="1"/>
          </p:nvPr>
        </p:nvGraphicFramePr>
        <p:xfrm>
          <a:off x="3429000" y="5867400"/>
          <a:ext cx="1981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Формула" r:id="rId15" imgW="583947" imgH="203112" progId="Equation.3">
                  <p:embed/>
                </p:oleObj>
              </mc:Choice>
              <mc:Fallback>
                <p:oleObj name="Формула" r:id="rId15" imgW="583947" imgH="203112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867400"/>
                        <a:ext cx="19812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3600" b="1" i="1">
                <a:latin typeface="Comic Sans MS" pitchFamily="66" charset="0"/>
              </a:rPr>
              <a:t>Составить уравнение касательной: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838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Ø"/>
            </a:pPr>
            <a:r>
              <a:rPr lang="ru-RU" altLang="ru-RU" sz="2800"/>
              <a:t>к графику функции                      в точке </a:t>
            </a:r>
          </a:p>
          <a:p>
            <a:pPr marL="609600" indent="-609600" eaLnBrk="1" hangingPunct="1"/>
            <a:endParaRPr lang="ru-RU" altLang="ru-RU" sz="2800"/>
          </a:p>
          <a:p>
            <a:pPr marL="609600" indent="-609600" eaLnBrk="1" hangingPunct="1"/>
            <a:endParaRPr lang="ru-RU" altLang="ru-RU" sz="2800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41" name="Object 4"/>
          <p:cNvGraphicFramePr>
            <a:graphicFrameLocks noChangeAspect="1"/>
          </p:cNvGraphicFramePr>
          <p:nvPr/>
        </p:nvGraphicFramePr>
        <p:xfrm>
          <a:off x="4419600" y="1524000"/>
          <a:ext cx="1935163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Формула" r:id="rId3" imgW="622030" imgH="228501" progId="Equation.3">
                  <p:embed/>
                </p:oleObj>
              </mc:Choice>
              <mc:Fallback>
                <p:oleObj name="Формула" r:id="rId3" imgW="622030" imgH="22850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524000"/>
                        <a:ext cx="1935163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43" name="Object 6"/>
          <p:cNvGraphicFramePr>
            <a:graphicFrameLocks noChangeAspect="1"/>
          </p:cNvGraphicFramePr>
          <p:nvPr/>
        </p:nvGraphicFramePr>
        <p:xfrm>
          <a:off x="1143000" y="2133600"/>
          <a:ext cx="12668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Формула" r:id="rId5" imgW="431613" imgH="215806" progId="Equation.3">
                  <p:embed/>
                </p:oleObj>
              </mc:Choice>
              <mc:Fallback>
                <p:oleObj name="Формула" r:id="rId5" imgW="431613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133600"/>
                        <a:ext cx="12668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54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" y="2743200"/>
          <a:ext cx="33782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Формула" r:id="rId7" imgW="1447800" imgH="1663700" progId="Equation.3">
                  <p:embed/>
                </p:oleObj>
              </mc:Choice>
              <mc:Fallback>
                <p:oleObj name="Формула" r:id="rId7" imgW="1447800" imgH="166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43200"/>
                        <a:ext cx="3378200" cy="38862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57" name="Picture 13" descr="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09800"/>
            <a:ext cx="4429125" cy="44862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3600" b="1" i="1">
                <a:latin typeface="Comic Sans MS" pitchFamily="66" charset="0"/>
              </a:rPr>
              <a:t>Составить уравнение касательной: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altLang="ru-RU" sz="2800"/>
              <a:t>к графику функции                   в точке</a:t>
            </a:r>
          </a:p>
        </p:txBody>
      </p:sp>
      <p:graphicFrame>
        <p:nvGraphicFramePr>
          <p:cNvPr id="1536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343400" y="1600200"/>
          <a:ext cx="1447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Формула" r:id="rId3" imgW="482181" imgH="177646" progId="Equation.3">
                  <p:embed/>
                </p:oleObj>
              </mc:Choice>
              <mc:Fallback>
                <p:oleObj name="Формула" r:id="rId3" imgW="482181" imgH="1776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600200"/>
                        <a:ext cx="1447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7162800" y="1600200"/>
          <a:ext cx="12477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Формула" r:id="rId5" imgW="482181" imgH="215713" progId="Equation.3">
                  <p:embed/>
                </p:oleObj>
              </mc:Choice>
              <mc:Fallback>
                <p:oleObj name="Формула" r:id="rId5" imgW="482181" imgH="2157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600200"/>
                        <a:ext cx="124777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6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9600" y="2438400"/>
          <a:ext cx="3128963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Формула" r:id="rId7" imgW="1447800" imgH="1727200" progId="Equation.3">
                  <p:embed/>
                </p:oleObj>
              </mc:Choice>
              <mc:Fallback>
                <p:oleObj name="Формула" r:id="rId7" imgW="1447800" imgH="172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38400"/>
                        <a:ext cx="3128963" cy="3733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78" name="Picture 10" descr="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33600"/>
            <a:ext cx="3475038" cy="45624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1752600"/>
          </a:xfrm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3800" b="1" i="1">
                <a:latin typeface="Comic Sans MS" pitchFamily="66" charset="0"/>
              </a:rPr>
              <a:t>Алгоритм нахождения уравнения касательной к графику функции </a:t>
            </a:r>
            <a:r>
              <a:rPr lang="en-US" altLang="ru-RU" sz="3800" b="1" i="1">
                <a:latin typeface="Comic Sans MS" pitchFamily="66" charset="0"/>
              </a:rPr>
              <a:t>y=f(x)</a:t>
            </a:r>
            <a:r>
              <a:rPr lang="ru-RU" altLang="ru-RU" sz="3800" b="1" i="1">
                <a:latin typeface="Comic Sans MS" pitchFamily="66" charset="0"/>
              </a:rPr>
              <a:t>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229600" cy="3763963"/>
          </a:xfrm>
          <a:solidFill>
            <a:schemeClr val="accent1"/>
          </a:solidFill>
          <a:ln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altLang="ru-RU" sz="2800"/>
              <a:t>Обозначим абсциссу точки касания буквой </a:t>
            </a:r>
            <a:r>
              <a:rPr lang="en-US" altLang="ru-RU" sz="2800" i="1"/>
              <a:t>x=a</a:t>
            </a:r>
            <a:r>
              <a:rPr lang="ru-RU" altLang="ru-RU" sz="2800"/>
              <a:t>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z="2800"/>
              <a:t>Вычислим </a:t>
            </a:r>
            <a:r>
              <a:rPr lang="en-US" altLang="ru-RU" sz="2800"/>
              <a:t>          </a:t>
            </a:r>
            <a:r>
              <a:rPr lang="ru-RU" altLang="ru-RU" sz="2800"/>
              <a:t>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z="2800"/>
              <a:t>Найдем  </a:t>
            </a:r>
            <a:r>
              <a:rPr lang="en-US" altLang="ru-RU" sz="2800"/>
              <a:t>           </a:t>
            </a:r>
            <a:r>
              <a:rPr lang="ru-RU" altLang="ru-RU" sz="2800"/>
              <a:t>и </a:t>
            </a:r>
            <a:r>
              <a:rPr lang="en-US" altLang="ru-RU" sz="2800"/>
              <a:t>        </a:t>
            </a:r>
            <a:r>
              <a:rPr lang="ru-RU" altLang="ru-RU" sz="2800"/>
              <a:t>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z="2800"/>
              <a:t>Подставим найденные числа </a:t>
            </a:r>
            <a:r>
              <a:rPr lang="en-US" altLang="ru-RU" sz="2800"/>
              <a:t>a </a:t>
            </a:r>
            <a:r>
              <a:rPr lang="ru-RU" altLang="ru-RU" sz="2800"/>
              <a:t>, в формулу  </a:t>
            </a:r>
          </a:p>
          <a:p>
            <a:pPr marL="609600" indent="-609600" eaLnBrk="1" hangingPunct="1"/>
            <a:endParaRPr lang="ru-RU" altLang="ru-RU" sz="2800"/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3048000" y="3200400"/>
          <a:ext cx="9906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Формула" r:id="rId3" imgW="342751" imgH="203112" progId="Equation.3">
                  <p:embed/>
                </p:oleObj>
              </mc:Choice>
              <mc:Fallback>
                <p:oleObj name="Формула" r:id="rId3" imgW="342751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00400"/>
                        <a:ext cx="9906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2743200" y="3810000"/>
          <a:ext cx="9144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Формула" r:id="rId5" imgW="381000" imgH="228600" progId="Equation.3">
                  <p:embed/>
                </p:oleObj>
              </mc:Choice>
              <mc:Fallback>
                <p:oleObj name="Формула" r:id="rId5" imgW="3810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810000"/>
                        <a:ext cx="9144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4038600" y="3810000"/>
          <a:ext cx="9144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Формула" r:id="rId7" imgW="381000" imgH="228600" progId="Equation.3">
                  <p:embed/>
                </p:oleObj>
              </mc:Choice>
              <mc:Fallback>
                <p:oleObj name="Формула" r:id="rId7" imgW="3810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810000"/>
                        <a:ext cx="9144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2743200" y="4800600"/>
          <a:ext cx="38862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Формула" r:id="rId9" imgW="1460500" imgH="228600" progId="Equation.3">
                  <p:embed/>
                </p:oleObj>
              </mc:Choice>
              <mc:Fallback>
                <p:oleObj name="Формула" r:id="rId9" imgW="14605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800600"/>
                        <a:ext cx="388620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371600"/>
          </a:xfrm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3200"/>
              <a:t>Составить уравнение касательной к графику функции          в точке         .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572000" y="762000"/>
          <a:ext cx="7905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Формула" r:id="rId3" imgW="406048" imgH="393359" progId="Equation.3">
                  <p:embed/>
                </p:oleObj>
              </mc:Choice>
              <mc:Fallback>
                <p:oleObj name="Формула" r:id="rId3" imgW="406048" imgH="39335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762000"/>
                        <a:ext cx="79057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6934200" y="838200"/>
          <a:ext cx="7620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Формула" r:id="rId5" imgW="329914" imgH="177646" progId="Equation.3">
                  <p:embed/>
                </p:oleObj>
              </mc:Choice>
              <mc:Fallback>
                <p:oleObj name="Формула" r:id="rId5" imgW="329914" imgH="17764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838200"/>
                        <a:ext cx="7620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2" name="Object 18"/>
          <p:cNvGraphicFramePr>
            <a:graphicFrameLocks noChangeAspect="1"/>
          </p:cNvGraphicFramePr>
          <p:nvPr/>
        </p:nvGraphicFramePr>
        <p:xfrm>
          <a:off x="1981200" y="1600200"/>
          <a:ext cx="11430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Формула" r:id="rId7" imgW="609336" imgH="393529" progId="Equation.3">
                  <p:embed/>
                </p:oleObj>
              </mc:Choice>
              <mc:Fallback>
                <p:oleObj name="Формула" r:id="rId7" imgW="609336" imgH="39352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600200"/>
                        <a:ext cx="114300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228600" y="2209800"/>
          <a:ext cx="12255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Формула" r:id="rId9" imgW="507780" imgH="203112" progId="Equation.3">
                  <p:embed/>
                </p:oleObj>
              </mc:Choice>
              <mc:Fallback>
                <p:oleObj name="Формула" r:id="rId9" imgW="507780" imgH="20311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09800"/>
                        <a:ext cx="122555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0" name="Object 16"/>
          <p:cNvGraphicFramePr>
            <a:graphicFrameLocks noChangeAspect="1"/>
          </p:cNvGraphicFramePr>
          <p:nvPr/>
        </p:nvGraphicFramePr>
        <p:xfrm>
          <a:off x="228600" y="2743200"/>
          <a:ext cx="261143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Формула" r:id="rId11" imgW="1155700" imgH="203200" progId="Equation.3">
                  <p:embed/>
                </p:oleObj>
              </mc:Choice>
              <mc:Fallback>
                <p:oleObj name="Формула" r:id="rId11" imgW="1155700" imgH="203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743200"/>
                        <a:ext cx="261143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9" name="Object 15"/>
          <p:cNvGraphicFramePr>
            <a:graphicFrameLocks noChangeAspect="1"/>
          </p:cNvGraphicFramePr>
          <p:nvPr/>
        </p:nvGraphicFramePr>
        <p:xfrm>
          <a:off x="228600" y="3048000"/>
          <a:ext cx="22098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Формула" r:id="rId13" imgW="1002865" imgH="393529" progId="Equation.3">
                  <p:embed/>
                </p:oleObj>
              </mc:Choice>
              <mc:Fallback>
                <p:oleObj name="Формула" r:id="rId13" imgW="1002865" imgH="39352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0"/>
                        <a:ext cx="2209800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8" name="Object 14"/>
          <p:cNvGraphicFramePr>
            <a:graphicFrameLocks noChangeAspect="1"/>
          </p:cNvGraphicFramePr>
          <p:nvPr/>
        </p:nvGraphicFramePr>
        <p:xfrm>
          <a:off x="533400" y="3810000"/>
          <a:ext cx="32766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Формула" r:id="rId15" imgW="1586811" imgH="393529" progId="Equation.3">
                  <p:embed/>
                </p:oleObj>
              </mc:Choice>
              <mc:Fallback>
                <p:oleObj name="Формула" r:id="rId15" imgW="1586811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10000"/>
                        <a:ext cx="32766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228600" y="4648200"/>
          <a:ext cx="24384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Формула" r:id="rId17" imgW="1040948" imgH="203112" progId="Equation.3">
                  <p:embed/>
                </p:oleObj>
              </mc:Choice>
              <mc:Fallback>
                <p:oleObj name="Формула" r:id="rId17" imgW="1040948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648200"/>
                        <a:ext cx="24384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762000" y="5105400"/>
          <a:ext cx="1524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Формула" r:id="rId19" imgW="596641" imgH="203112" progId="Equation.3">
                  <p:embed/>
                </p:oleObj>
              </mc:Choice>
              <mc:Fallback>
                <p:oleObj name="Формула" r:id="rId19" imgW="596641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105400"/>
                        <a:ext cx="1524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Rectangle 19"/>
          <p:cNvSpPr>
            <a:spLocks noChangeArrowheads="1"/>
          </p:cNvSpPr>
          <p:nvPr/>
        </p:nvSpPr>
        <p:spPr bwMode="auto">
          <a:xfrm>
            <a:off x="6858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152400" y="5935663"/>
            <a:ext cx="1447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800" i="1" u="sng">
                <a:cs typeface="Times New Roman" pitchFamily="18" charset="0"/>
              </a:rPr>
              <a:t>Ответ:  </a:t>
            </a:r>
            <a:endParaRPr lang="ru-RU" altLang="ru-RU" sz="2800" i="1" u="sng"/>
          </a:p>
        </p:txBody>
      </p:sp>
      <p:graphicFrame>
        <p:nvGraphicFramePr>
          <p:cNvPr id="36894" name="Object 30"/>
          <p:cNvGraphicFramePr>
            <a:graphicFrameLocks noGrp="1" noChangeAspect="1"/>
          </p:cNvGraphicFramePr>
          <p:nvPr>
            <p:ph idx="1"/>
          </p:nvPr>
        </p:nvGraphicFramePr>
        <p:xfrm>
          <a:off x="1524000" y="6019800"/>
          <a:ext cx="14478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Формула" r:id="rId21" imgW="596641" imgH="203112" progId="Equation.3">
                  <p:embed/>
                </p:oleObj>
              </mc:Choice>
              <mc:Fallback>
                <p:oleObj name="Формула" r:id="rId21" imgW="596641" imgH="203112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6019800"/>
                        <a:ext cx="14478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96" name="Picture 32" descr="7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676400"/>
            <a:ext cx="4953000" cy="445611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3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2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676400"/>
          </a:xfrm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2600"/>
              <a:t>К графику функции               провести касательную так, чтобы она была параллельна прямой</a:t>
            </a:r>
            <a:r>
              <a:rPr lang="ru-RU" altLang="ru-RU" sz="2800"/>
              <a:t>                 .</a:t>
            </a:r>
          </a:p>
        </p:txBody>
      </p:sp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3505200" y="381000"/>
          <a:ext cx="9144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Формула" r:id="rId3" imgW="469900" imgH="419100" progId="Equation.3">
                  <p:embed/>
                </p:oleObj>
              </mc:Choice>
              <mc:Fallback>
                <p:oleObj name="Формула" r:id="rId3" imgW="4699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81000"/>
                        <a:ext cx="91440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8437" name="Object 6"/>
          <p:cNvGraphicFramePr>
            <a:graphicFrameLocks noChangeAspect="1"/>
          </p:cNvGraphicFramePr>
          <p:nvPr/>
        </p:nvGraphicFramePr>
        <p:xfrm>
          <a:off x="6629400" y="1066800"/>
          <a:ext cx="15240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Формула" r:id="rId5" imgW="660113" imgH="203112" progId="Equation.3">
                  <p:embed/>
                </p:oleObj>
              </mc:Choice>
              <mc:Fallback>
                <p:oleObj name="Формула" r:id="rId5" imgW="660113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066800"/>
                        <a:ext cx="15240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152400" y="1905000"/>
          <a:ext cx="109378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Формула" r:id="rId7" imgW="520700" imgH="228600" progId="Equation.3">
                  <p:embed/>
                </p:oleObj>
              </mc:Choice>
              <mc:Fallback>
                <p:oleObj name="Формула" r:id="rId7" imgW="5207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905000"/>
                        <a:ext cx="1093788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1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3018" name="Object 10"/>
          <p:cNvGraphicFramePr>
            <a:graphicFrameLocks noChangeAspect="1"/>
          </p:cNvGraphicFramePr>
          <p:nvPr/>
        </p:nvGraphicFramePr>
        <p:xfrm>
          <a:off x="1219200" y="1905000"/>
          <a:ext cx="1524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Формула" r:id="rId9" imgW="761669" imgH="241195" progId="Equation.3">
                  <p:embed/>
                </p:oleObj>
              </mc:Choice>
              <mc:Fallback>
                <p:oleObj name="Формула" r:id="rId9" imgW="761669" imgH="24119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05000"/>
                        <a:ext cx="15240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1" name="Object 13"/>
          <p:cNvGraphicFramePr>
            <a:graphicFrameLocks noChangeAspect="1"/>
          </p:cNvGraphicFramePr>
          <p:nvPr/>
        </p:nvGraphicFramePr>
        <p:xfrm>
          <a:off x="228600" y="2286000"/>
          <a:ext cx="373380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0" name="Формула" r:id="rId11" imgW="1854200" imgH="508000" progId="Equation.3">
                  <p:embed/>
                </p:oleObj>
              </mc:Choice>
              <mc:Fallback>
                <p:oleObj name="Формула" r:id="rId11" imgW="1854200" imgH="5080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0"/>
                        <a:ext cx="373380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0" name="Object 12"/>
          <p:cNvGraphicFramePr>
            <a:graphicFrameLocks noChangeAspect="1"/>
          </p:cNvGraphicFramePr>
          <p:nvPr/>
        </p:nvGraphicFramePr>
        <p:xfrm>
          <a:off x="228600" y="3276600"/>
          <a:ext cx="18224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1" name="Формула" r:id="rId13" imgW="863225" imgH="228501" progId="Equation.3">
                  <p:embed/>
                </p:oleObj>
              </mc:Choice>
              <mc:Fallback>
                <p:oleObj name="Формула" r:id="rId13" imgW="863225" imgH="228501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276600"/>
                        <a:ext cx="18224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4" name="Rectangle 14"/>
          <p:cNvSpPr>
            <a:spLocks noChangeArrowheads="1"/>
          </p:cNvSpPr>
          <p:nvPr/>
        </p:nvSpPr>
        <p:spPr bwMode="auto">
          <a:xfrm>
            <a:off x="3886200" y="502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3028" name="Object 20"/>
          <p:cNvGraphicFramePr>
            <a:graphicFrameLocks noChangeAspect="1"/>
          </p:cNvGraphicFramePr>
          <p:nvPr/>
        </p:nvGraphicFramePr>
        <p:xfrm>
          <a:off x="2743200" y="1905000"/>
          <a:ext cx="13049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2" name="Формула" r:id="rId15" imgW="622030" imgH="228501" progId="Equation.3">
                  <p:embed/>
                </p:oleObj>
              </mc:Choice>
              <mc:Fallback>
                <p:oleObj name="Формула" r:id="rId15" imgW="622030" imgH="228501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905000"/>
                        <a:ext cx="13049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7" name="Object 19"/>
          <p:cNvGraphicFramePr>
            <a:graphicFrameLocks noChangeAspect="1"/>
          </p:cNvGraphicFramePr>
          <p:nvPr/>
        </p:nvGraphicFramePr>
        <p:xfrm>
          <a:off x="2057400" y="3276600"/>
          <a:ext cx="94138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3" name="Формула" r:id="rId17" imgW="457200" imgH="228600" progId="Equation.3">
                  <p:embed/>
                </p:oleObj>
              </mc:Choice>
              <mc:Fallback>
                <p:oleObj name="Формула" r:id="rId17" imgW="457200" imgH="2286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276600"/>
                        <a:ext cx="941388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6" name="Object 18"/>
          <p:cNvGraphicFramePr>
            <a:graphicFrameLocks noChangeAspect="1"/>
          </p:cNvGraphicFramePr>
          <p:nvPr/>
        </p:nvGraphicFramePr>
        <p:xfrm>
          <a:off x="152400" y="3810000"/>
          <a:ext cx="133032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4" name="Формула" r:id="rId19" imgW="609336" imgH="215806" progId="Equation.3">
                  <p:embed/>
                </p:oleObj>
              </mc:Choice>
              <mc:Fallback>
                <p:oleObj name="Формула" r:id="rId19" imgW="609336" imgH="215806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10000"/>
                        <a:ext cx="133032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5" name="Object 17"/>
          <p:cNvGraphicFramePr>
            <a:graphicFrameLocks noChangeAspect="1"/>
          </p:cNvGraphicFramePr>
          <p:nvPr/>
        </p:nvGraphicFramePr>
        <p:xfrm>
          <a:off x="1447800" y="3810000"/>
          <a:ext cx="11430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5" name="Формула" r:id="rId21" imgW="494870" imgH="215713" progId="Equation.3">
                  <p:embed/>
                </p:oleObj>
              </mc:Choice>
              <mc:Fallback>
                <p:oleObj name="Формула" r:id="rId21" imgW="494870" imgH="215713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0"/>
                        <a:ext cx="11430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0" y="2813050"/>
            <a:ext cx="2698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1200">
                <a:cs typeface="Times New Roman" pitchFamily="18" charset="0"/>
              </a:rPr>
              <a:t>. </a:t>
            </a:r>
            <a:endParaRPr lang="ru-RU" altLang="ru-RU"/>
          </a:p>
        </p:txBody>
      </p:sp>
      <p:graphicFrame>
        <p:nvGraphicFramePr>
          <p:cNvPr id="43047" name="Object 39"/>
          <p:cNvGraphicFramePr>
            <a:graphicFrameLocks noChangeAspect="1"/>
          </p:cNvGraphicFramePr>
          <p:nvPr/>
        </p:nvGraphicFramePr>
        <p:xfrm>
          <a:off x="0" y="4267200"/>
          <a:ext cx="2239963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6" name="Формула" r:id="rId23" imgW="1155700" imgH="419100" progId="Equation.3">
                  <p:embed/>
                </p:oleObj>
              </mc:Choice>
              <mc:Fallback>
                <p:oleObj name="Формула" r:id="rId23" imgW="1155700" imgH="4191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267200"/>
                        <a:ext cx="2239963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46" name="Object 38"/>
          <p:cNvGraphicFramePr>
            <a:graphicFrameLocks noChangeAspect="1"/>
          </p:cNvGraphicFramePr>
          <p:nvPr/>
        </p:nvGraphicFramePr>
        <p:xfrm>
          <a:off x="2362200" y="4191000"/>
          <a:ext cx="2616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7" name="Формула" r:id="rId25" imgW="1308100" imgH="419100" progId="Equation.3">
                  <p:embed/>
                </p:oleObj>
              </mc:Choice>
              <mc:Fallback>
                <p:oleObj name="Формула" r:id="rId25" imgW="1308100" imgH="4191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191000"/>
                        <a:ext cx="2616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45" name="Object 37"/>
          <p:cNvGraphicFramePr>
            <a:graphicFrameLocks noChangeAspect="1"/>
          </p:cNvGraphicFramePr>
          <p:nvPr/>
        </p:nvGraphicFramePr>
        <p:xfrm>
          <a:off x="457200" y="5105400"/>
          <a:ext cx="31242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8" name="Формула" r:id="rId27" imgW="1384300" imgH="228600" progId="Equation.3">
                  <p:embed/>
                </p:oleObj>
              </mc:Choice>
              <mc:Fallback>
                <p:oleObj name="Формула" r:id="rId27" imgW="1384300" imgH="2286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105400"/>
                        <a:ext cx="31242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4" name="Object 26"/>
          <p:cNvGraphicFramePr>
            <a:graphicFrameLocks noChangeAspect="1"/>
          </p:cNvGraphicFramePr>
          <p:nvPr/>
        </p:nvGraphicFramePr>
        <p:xfrm>
          <a:off x="2181225" y="5715000"/>
          <a:ext cx="173355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9" name="Формула" r:id="rId29" imgW="787058" imgH="393529" progId="Equation.3">
                  <p:embed/>
                </p:oleObj>
              </mc:Choice>
              <mc:Fallback>
                <p:oleObj name="Формула" r:id="rId29" imgW="787058" imgH="393529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1225" y="5715000"/>
                        <a:ext cx="1733550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3" name="Object 25"/>
          <p:cNvGraphicFramePr>
            <a:graphicFrameLocks noChangeAspect="1"/>
          </p:cNvGraphicFramePr>
          <p:nvPr/>
        </p:nvGraphicFramePr>
        <p:xfrm>
          <a:off x="0" y="5715000"/>
          <a:ext cx="207645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0" name="Формула" r:id="rId31" imgW="952087" imgH="393529" progId="Equation.3">
                  <p:embed/>
                </p:oleObj>
              </mc:Choice>
              <mc:Fallback>
                <p:oleObj name="Формула" r:id="rId31" imgW="952087" imgH="39352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715000"/>
                        <a:ext cx="207645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5" name="Rectangle 43"/>
          <p:cNvSpPr>
            <a:spLocks noChangeArrowheads="1"/>
          </p:cNvSpPr>
          <p:nvPr/>
        </p:nvSpPr>
        <p:spPr bwMode="auto">
          <a:xfrm>
            <a:off x="5486400" y="1905000"/>
            <a:ext cx="2698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1200">
                <a:cs typeface="Times New Roman" pitchFamily="18" charset="0"/>
              </a:rPr>
              <a:t>, </a:t>
            </a:r>
            <a:endParaRPr lang="ru-RU" altLang="ru-RU"/>
          </a:p>
        </p:txBody>
      </p:sp>
      <p:sp>
        <p:nvSpPr>
          <p:cNvPr id="18456" name="Rectangle 45"/>
          <p:cNvSpPr>
            <a:spLocks noChangeArrowheads="1"/>
          </p:cNvSpPr>
          <p:nvPr/>
        </p:nvSpPr>
        <p:spPr bwMode="auto">
          <a:xfrm>
            <a:off x="3709988" y="-214313"/>
            <a:ext cx="2698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1200">
                <a:cs typeface="Times New Roman" pitchFamily="18" charset="0"/>
              </a:rPr>
              <a:t>, </a:t>
            </a:r>
            <a:endParaRPr lang="ru-RU" altLang="ru-RU"/>
          </a:p>
        </p:txBody>
      </p:sp>
      <p:sp>
        <p:nvSpPr>
          <p:cNvPr id="18457" name="Rectangle 54"/>
          <p:cNvSpPr>
            <a:spLocks noChangeArrowheads="1"/>
          </p:cNvSpPr>
          <p:nvPr/>
        </p:nvSpPr>
        <p:spPr bwMode="auto">
          <a:xfrm>
            <a:off x="3657600" y="6719888"/>
            <a:ext cx="2698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1200">
                <a:cs typeface="Times New Roman" pitchFamily="18" charset="0"/>
              </a:rPr>
              <a:t>, </a:t>
            </a:r>
            <a:endParaRPr lang="ru-RU" altLang="ru-RU"/>
          </a:p>
        </p:txBody>
      </p:sp>
      <p:sp>
        <p:nvSpPr>
          <p:cNvPr id="18458" name="Rectangle 58"/>
          <p:cNvSpPr>
            <a:spLocks noChangeArrowheads="1"/>
          </p:cNvSpPr>
          <p:nvPr/>
        </p:nvSpPr>
        <p:spPr bwMode="auto">
          <a:xfrm>
            <a:off x="3862388" y="8729663"/>
            <a:ext cx="2698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1200">
                <a:cs typeface="Times New Roman" pitchFamily="18" charset="0"/>
              </a:rPr>
              <a:t>, </a:t>
            </a:r>
            <a:endParaRPr lang="ru-RU" altLang="ru-RU"/>
          </a:p>
        </p:txBody>
      </p:sp>
      <p:sp>
        <p:nvSpPr>
          <p:cNvPr id="18459" name="Rectangle 59"/>
          <p:cNvSpPr>
            <a:spLocks noChangeArrowheads="1"/>
          </p:cNvSpPr>
          <p:nvPr/>
        </p:nvSpPr>
        <p:spPr bwMode="auto">
          <a:xfrm>
            <a:off x="3709988" y="8480425"/>
            <a:ext cx="2270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1200">
                <a:cs typeface="Times New Roman" pitchFamily="18" charset="0"/>
              </a:rPr>
              <a:t>.</a:t>
            </a:r>
            <a:endParaRPr lang="ru-RU" altLang="ru-RU"/>
          </a:p>
        </p:txBody>
      </p:sp>
      <p:pic>
        <p:nvPicPr>
          <p:cNvPr id="43068" name="Picture 60" descr="8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133600"/>
            <a:ext cx="3217863" cy="44481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20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20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20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2000"/>
                                        <p:tgtEl>
                                          <p:spTgt spid="4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3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3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2000"/>
                                        <p:tgtEl>
                                          <p:spTgt spid="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3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3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2000"/>
                                        <p:tgtEl>
                                          <p:spTgt spid="4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20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20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43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8763000" cy="5322888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2133600" y="4724400"/>
            <a:ext cx="3200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V="1">
            <a:off x="5334000" y="3124200"/>
            <a:ext cx="0" cy="1600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44043" name="Object 11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705600" y="1828800"/>
          <a:ext cx="22098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Формула" r:id="rId4" imgW="1028254" imgH="393529" progId="Equation.3">
                  <p:embed/>
                </p:oleObj>
              </mc:Choice>
              <mc:Fallback>
                <p:oleObj name="Формула" r:id="rId4" imgW="1028254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828800"/>
                        <a:ext cx="2209800" cy="8461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33CC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5" name="Object 1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858000" y="2971800"/>
          <a:ext cx="20320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Формула" r:id="rId6" imgW="812447" imgH="241195" progId="Equation.3">
                  <p:embed/>
                </p:oleObj>
              </mc:Choice>
              <mc:Fallback>
                <p:oleObj name="Формула" r:id="rId6" imgW="812447" imgH="241195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971800"/>
                        <a:ext cx="2032000" cy="6032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33CC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8" name="Object 1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781800" y="4572000"/>
          <a:ext cx="213360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Формула" r:id="rId8" imgW="1269449" imgH="393529" progId="Equation.3">
                  <p:embed/>
                </p:oleObj>
              </mc:Choice>
              <mc:Fallback>
                <p:oleObj name="Формула" r:id="rId8" imgW="1269449" imgH="39352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572000"/>
                        <a:ext cx="2133600" cy="6619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33CC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51" name="Object 19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09600" y="6096000"/>
          <a:ext cx="34290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Формула" r:id="rId10" imgW="1244600" imgH="203200" progId="Equation.3">
                  <p:embed/>
                </p:oleObj>
              </mc:Choice>
              <mc:Fallback>
                <p:oleObj name="Формула" r:id="rId10" imgW="1244600" imgH="203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096000"/>
                        <a:ext cx="3429000" cy="56038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54" name="Object 22"/>
          <p:cNvGraphicFramePr>
            <a:graphicFrameLocks noChangeAspect="1"/>
          </p:cNvGraphicFramePr>
          <p:nvPr/>
        </p:nvGraphicFramePr>
        <p:xfrm>
          <a:off x="6172200" y="4038600"/>
          <a:ext cx="27432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Формула" r:id="rId12" imgW="1435100" imgH="203200" progId="Equation.3">
                  <p:embed/>
                </p:oleObj>
              </mc:Choice>
              <mc:Fallback>
                <p:oleObj name="Формула" r:id="rId12" imgW="1435100" imgH="2032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038600"/>
                        <a:ext cx="2743200" cy="3873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33CC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20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nimBg="1"/>
      <p:bldP spid="4404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Самостоятельная работа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600200"/>
            <a:ext cx="7467600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05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5791200" y="5334000"/>
          <a:ext cx="2552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Формула" r:id="rId4" imgW="850531" imgH="203112" progId="Equation.3">
                  <p:embed/>
                </p:oleObj>
              </mc:Choice>
              <mc:Fallback>
                <p:oleObj name="Формула" r:id="rId4" imgW="850531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334000"/>
                        <a:ext cx="2552700" cy="6096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b="1" i="1">
                <a:latin typeface="Comic Sans MS" pitchFamily="66" charset="0"/>
              </a:rPr>
              <a:t>Верно ли определение?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6629400" cy="2514600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altLang="ru-RU"/>
          </a:p>
          <a:p>
            <a:pPr algn="ctr" eaLnBrk="1" hangingPunct="1">
              <a:buFontTx/>
              <a:buNone/>
            </a:pPr>
            <a:r>
              <a:rPr lang="ru-RU" altLang="ru-RU" i="1">
                <a:latin typeface="Comic Sans MS" pitchFamily="66" charset="0"/>
              </a:rPr>
              <a:t>Касательная – это прямая, имеющая с данной кривой одну общую точку.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Ответьте на вопросы: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229600" cy="3733800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altLang="ru-RU"/>
              <a:t>Что называется касательной к графику функции в точке?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/>
              <a:t>В чем заключается геометрический смысл производной?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/>
              <a:t>Сформулируйте алгоритм нахождения уравнения касательной?</a:t>
            </a:r>
          </a:p>
          <a:p>
            <a:pPr marL="609600" indent="-609600" eaLnBrk="1" hangingPunct="1">
              <a:buFontTx/>
              <a:buAutoNum type="arabicPeriod"/>
            </a:pPr>
            <a:endParaRPr lang="ru-RU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81000" y="274638"/>
            <a:ext cx="8305800" cy="1401762"/>
          </a:xfrm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2400" b="1" i="1">
                <a:latin typeface="Comic Sans MS" pitchFamily="66" charset="0"/>
              </a:rPr>
              <a:t>Пусть дана        и две прямые       и             , имеющая с данной параболой одну общую точку М (1;1).</a:t>
            </a:r>
            <a:r>
              <a:rPr lang="ru-RU" altLang="ru-RU" sz="4000"/>
              <a:t> </a:t>
            </a:r>
          </a:p>
        </p:txBody>
      </p:sp>
      <p:graphicFrame>
        <p:nvGraphicFramePr>
          <p:cNvPr id="4099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502400" y="2603500"/>
          <a:ext cx="3302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Формула" r:id="rId3" imgW="329914" imgH="177646" progId="Equation.3">
                  <p:embed/>
                </p:oleObj>
              </mc:Choice>
              <mc:Fallback>
                <p:oleObj name="Формула" r:id="rId3" imgW="329914" imgH="17764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400" y="2603500"/>
                        <a:ext cx="3302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935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Формула" r:id="rId5" imgW="114151" imgH="215619" progId="Equation.3">
                  <p:embed/>
                </p:oleObj>
              </mc:Choice>
              <mc:Fallback>
                <p:oleObj name="Формула" r:id="rId5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8" name="Picture 4" descr="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3879850" cy="4114800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86000"/>
            <a:ext cx="3875088" cy="4038600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103" name="Object 12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2438400" y="228600"/>
          <a:ext cx="963613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Формула" r:id="rId9" imgW="419100" imgH="228600" progId="Equation.3">
                  <p:embed/>
                </p:oleObj>
              </mc:Choice>
              <mc:Fallback>
                <p:oleObj name="Формула" r:id="rId9" imgW="4191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28600"/>
                        <a:ext cx="963613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14"/>
          <p:cNvGraphicFramePr>
            <a:graphicFrameLocks noChangeAspect="1"/>
          </p:cNvGraphicFramePr>
          <p:nvPr/>
        </p:nvGraphicFramePr>
        <p:xfrm>
          <a:off x="5638800" y="304800"/>
          <a:ext cx="760413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Формула" r:id="rId11" imgW="329914" imgH="177646" progId="Equation.3">
                  <p:embed/>
                </p:oleObj>
              </mc:Choice>
              <mc:Fallback>
                <p:oleObj name="Формула" r:id="rId11" imgW="329914" imgH="177646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04800"/>
                        <a:ext cx="760413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15"/>
          <p:cNvGraphicFramePr>
            <a:graphicFrameLocks noChangeAspect="1"/>
          </p:cNvGraphicFramePr>
          <p:nvPr/>
        </p:nvGraphicFramePr>
        <p:xfrm>
          <a:off x="6858000" y="304800"/>
          <a:ext cx="143351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Формула" r:id="rId13" imgW="622030" imgH="203112" progId="Equation.3">
                  <p:embed/>
                </p:oleObj>
              </mc:Choice>
              <mc:Fallback>
                <p:oleObj name="Формула" r:id="rId13" imgW="622030" imgH="203112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04800"/>
                        <a:ext cx="1433513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b="1" i="1">
                <a:latin typeface="Comic Sans MS" pitchFamily="66" charset="0"/>
              </a:rPr>
              <a:t>На данном уроке: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6705600" cy="2057400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400"/>
              <a:t>выясним, что же такое касательная к графику функции в точке, как составить уравнение касательной</a:t>
            </a:r>
            <a:r>
              <a:rPr lang="en-US" altLang="ru-RU" sz="2400"/>
              <a:t>;</a:t>
            </a:r>
            <a:endParaRPr lang="ru-RU" altLang="ru-RU" sz="240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400"/>
              <a:t>рассмотрим основные задачи на составление уравнения касательной.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133600" y="3962400"/>
            <a:ext cx="65532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ru-RU" altLang="ru-RU" sz="2000"/>
              <a:t>Для этого: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ru-RU" altLang="ru-RU" sz="2000"/>
              <a:t>вспомним общий вид уравнения прямой</a:t>
            </a:r>
            <a:endParaRPr lang="en-US" altLang="ru-RU" sz="2000"/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ru-RU" altLang="ru-RU" sz="2000"/>
              <a:t>условия параллельности прямых </a:t>
            </a:r>
            <a:endParaRPr lang="en-US" altLang="ru-RU" sz="2000"/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ru-RU" altLang="ru-RU" sz="2000"/>
              <a:t>определение производной</a:t>
            </a:r>
            <a:endParaRPr lang="en-US" altLang="ru-RU" sz="2000"/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ru-RU" altLang="ru-RU" sz="2000"/>
              <a:t>правила дифференцирования </a:t>
            </a:r>
            <a:endParaRPr lang="en-US" altLang="ru-RU" sz="2000"/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ru-RU" altLang="ru-RU" sz="2000"/>
              <a:t>Формулы дифференцирования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nimBg="1"/>
      <p:bldP spid="717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4000" b="1" i="1">
                <a:latin typeface="Comic Sans MS" pitchFamily="66" charset="0"/>
              </a:rPr>
              <a:t>Определение производной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153400" cy="4267200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/>
              <a:t>Пусть функция               определена в некотором интервале, содержащем внутри себя точку     . Дадим аргументу    приращение    такое, чтобы не выйти из этого интервала. Найдем соответствующее приращение       функции   и составим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/>
              <a:t> отношение         .Если существует предел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/>
              <a:t>    отношения при             , то указанный предел называют </a:t>
            </a:r>
            <a:r>
              <a:rPr lang="ru-RU" altLang="ru-RU" sz="2800" b="1" i="1" u="sng"/>
              <a:t>производной функции</a:t>
            </a:r>
            <a:r>
              <a:rPr lang="ru-RU" altLang="ru-RU" sz="2800"/>
              <a:t>                     в точке      и обозначают              .</a:t>
            </a:r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705600" y="4495800"/>
          <a:ext cx="14478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Формула" r:id="rId3" imgW="583947" imgH="203112" progId="Equation.3">
                  <p:embed/>
                </p:oleObj>
              </mc:Choice>
              <mc:Fallback>
                <p:oleObj name="Формула" r:id="rId3" imgW="583947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495800"/>
                        <a:ext cx="14478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248400" y="1981200"/>
          <a:ext cx="5270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Формула" r:id="rId5" imgW="215619" imgH="177569" progId="Equation.3">
                  <p:embed/>
                </p:oleObj>
              </mc:Choice>
              <mc:Fallback>
                <p:oleObj name="Формула" r:id="rId5" imgW="215619" imgH="17756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981200"/>
                        <a:ext cx="52705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2590800" y="3429000"/>
          <a:ext cx="4683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Формула" r:id="rId7" imgW="241195" imgH="393529" progId="Equation.3">
                  <p:embed/>
                </p:oleObj>
              </mc:Choice>
              <mc:Fallback>
                <p:oleObj name="Формула" r:id="rId7" imgW="241195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429000"/>
                        <a:ext cx="4683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3505200" y="4114800"/>
          <a:ext cx="11811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Формула" r:id="rId9" imgW="494870" imgH="177646" progId="Equation.3">
                  <p:embed/>
                </p:oleObj>
              </mc:Choice>
              <mc:Fallback>
                <p:oleObj name="Формула" r:id="rId9" imgW="494870" imgH="17764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114800"/>
                        <a:ext cx="118110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2743200" y="1905000"/>
          <a:ext cx="4397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Формула" r:id="rId11" imgW="165028" imgH="228501" progId="Equation.3">
                  <p:embed/>
                </p:oleObj>
              </mc:Choice>
              <mc:Fallback>
                <p:oleObj name="Формула" r:id="rId11" imgW="165028" imgH="228501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905000"/>
                        <a:ext cx="4397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4953000" y="4724400"/>
          <a:ext cx="11430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Формула" r:id="rId13" imgW="431613" imgH="241195" progId="Equation.3">
                  <p:embed/>
                </p:oleObj>
              </mc:Choice>
              <mc:Fallback>
                <p:oleObj name="Формула" r:id="rId13" imgW="431613" imgH="24119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724400"/>
                        <a:ext cx="114300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3276600" y="5638800"/>
          <a:ext cx="2590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Формула" r:id="rId15" imgW="1028254" imgH="393529" progId="Equation.3">
                  <p:embed/>
                </p:oleObj>
              </mc:Choice>
              <mc:Fallback>
                <p:oleObj name="Формула" r:id="rId15" imgW="1028254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638800"/>
                        <a:ext cx="2590800" cy="9906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33CC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3124200" y="1295400"/>
          <a:ext cx="12954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Формула" r:id="rId17" imgW="583947" imgH="203112" progId="Equation.3">
                  <p:embed/>
                </p:oleObj>
              </mc:Choice>
              <mc:Fallback>
                <p:oleObj name="Формула" r:id="rId17" imgW="583947" imgH="20311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295400"/>
                        <a:ext cx="12954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2133600" y="4724400"/>
          <a:ext cx="4397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Формула" r:id="rId19" imgW="165028" imgH="228501" progId="Equation.3">
                  <p:embed/>
                </p:oleObj>
              </mc:Choice>
              <mc:Fallback>
                <p:oleObj name="Формула" r:id="rId19" imgW="165028" imgH="228501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724400"/>
                        <a:ext cx="4397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15"/>
          <p:cNvGraphicFramePr>
            <a:graphicFrameLocks noChangeAspect="1"/>
          </p:cNvGraphicFramePr>
          <p:nvPr/>
        </p:nvGraphicFramePr>
        <p:xfrm>
          <a:off x="3048000" y="3200400"/>
          <a:ext cx="5270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Формула" r:id="rId21" imgW="215713" imgH="203024" progId="Equation.3">
                  <p:embed/>
                </p:oleObj>
              </mc:Choice>
              <mc:Fallback>
                <p:oleObj name="Формула" r:id="rId21" imgW="215713" imgH="203024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00400"/>
                        <a:ext cx="52705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4000" b="1" i="1">
                <a:latin typeface="Comic Sans MS" pitchFamily="66" charset="0"/>
              </a:rPr>
              <a:t>Правила дифференцирования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200"/>
              <a:t>Производная суммы равна сумме производных.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endParaRPr lang="ru-RU" altLang="ru-RU" sz="2200"/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200"/>
              <a:t>Постоянный множитель можно вынести за знак производной.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endParaRPr lang="ru-RU" altLang="ru-RU" sz="2200"/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200"/>
              <a:t>Производная произведения двух функций равна сумме двух слагаемых; первое слагаемое есть произведение производной первой функции на вторую функцию, а второе слагаемое есть произведение первой функции на производную второй функции.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endParaRPr lang="ru-RU" altLang="ru-RU" sz="2200"/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endParaRPr lang="ru-RU" altLang="ru-RU" sz="2200"/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200"/>
              <a:t>Производная частного</a:t>
            </a:r>
          </a:p>
        </p:txBody>
      </p:sp>
      <p:graphicFrame>
        <p:nvGraphicFramePr>
          <p:cNvPr id="1536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819400" y="1981200"/>
          <a:ext cx="33528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Формула" r:id="rId3" imgW="1752600" imgH="241300" progId="Equation.3">
                  <p:embed/>
                </p:oleObj>
              </mc:Choice>
              <mc:Fallback>
                <p:oleObj name="Формула" r:id="rId3" imgW="17526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981200"/>
                        <a:ext cx="3352800" cy="4603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33CC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733800" y="2743200"/>
          <a:ext cx="1981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Формула" r:id="rId5" imgW="990170" imgH="241195" progId="Equation.3">
                  <p:embed/>
                </p:oleObj>
              </mc:Choice>
              <mc:Fallback>
                <p:oleObj name="Формула" r:id="rId5" imgW="990170" imgH="24119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743200"/>
                        <a:ext cx="1981200" cy="4826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33CC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2667000" y="4953000"/>
          <a:ext cx="47244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Формула" r:id="rId7" imgW="2171700" imgH="241300" progId="Equation.3">
                  <p:embed/>
                </p:oleObj>
              </mc:Choice>
              <mc:Fallback>
                <p:oleObj name="Формула" r:id="rId7" imgW="21717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953000"/>
                        <a:ext cx="4724400" cy="5254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33CC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4495800" y="5638800"/>
          <a:ext cx="40386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Формула" r:id="rId9" imgW="2005729" imgH="495085" progId="Equation.3">
                  <p:embed/>
                </p:oleObj>
              </mc:Choice>
              <mc:Fallback>
                <p:oleObj name="Формула" r:id="rId9" imgW="2005729" imgH="49508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638800"/>
                        <a:ext cx="4038600" cy="9969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33400" y="152400"/>
            <a:ext cx="8229600" cy="1219200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4000" b="1">
                <a:solidFill>
                  <a:schemeClr val="tx1"/>
                </a:solidFill>
              </a:rPr>
              <a:t>Основные формулы дифференцирования</a:t>
            </a:r>
          </a:p>
        </p:txBody>
      </p:sp>
      <p:graphicFrame>
        <p:nvGraphicFramePr>
          <p:cNvPr id="10388" name="Group 148"/>
          <p:cNvGraphicFramePr>
            <a:graphicFrameLocks noGrp="1"/>
          </p:cNvGraphicFramePr>
          <p:nvPr>
            <p:ph sz="quarter" idx="1"/>
          </p:nvPr>
        </p:nvGraphicFramePr>
        <p:xfrm>
          <a:off x="381000" y="1752600"/>
          <a:ext cx="8382000" cy="476250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5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0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9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5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227" name="Object 8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62000" y="1905000"/>
          <a:ext cx="11430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Формула" r:id="rId3" imgW="342751" imgH="203112" progId="Equation.3">
                  <p:embed/>
                </p:oleObj>
              </mc:Choice>
              <mc:Fallback>
                <p:oleObj name="Формула" r:id="rId3" imgW="342751" imgH="203112" progId="Equation.3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05000"/>
                        <a:ext cx="11430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8" name="Object 9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19400" y="1752600"/>
          <a:ext cx="12954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name="Формула" r:id="rId5" imgW="381000" imgH="228600" progId="Equation.3">
                  <p:embed/>
                </p:oleObj>
              </mc:Choice>
              <mc:Fallback>
                <p:oleObj name="Формула" r:id="rId5" imgW="381000" imgH="228600" progId="Equation.3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752600"/>
                        <a:ext cx="129540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9" name="Object 98"/>
          <p:cNvGraphicFramePr>
            <a:graphicFrameLocks noChangeAspect="1"/>
          </p:cNvGraphicFramePr>
          <p:nvPr/>
        </p:nvGraphicFramePr>
        <p:xfrm>
          <a:off x="1143000" y="5715000"/>
          <a:ext cx="7143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Формула" r:id="rId7" imgW="190417" imgH="203112" progId="Equation.3">
                  <p:embed/>
                </p:oleObj>
              </mc:Choice>
              <mc:Fallback>
                <p:oleObj name="Формула" r:id="rId7" imgW="190417" imgH="203112" progId="Equation.3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15000"/>
                        <a:ext cx="7143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9" name="Object 99"/>
          <p:cNvGraphicFramePr>
            <a:graphicFrameLocks noChangeAspect="1"/>
          </p:cNvGraphicFramePr>
          <p:nvPr/>
        </p:nvGraphicFramePr>
        <p:xfrm>
          <a:off x="2819400" y="5715000"/>
          <a:ext cx="15240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Формула" r:id="rId9" imgW="457002" imgH="203112" progId="Equation.3">
                  <p:embed/>
                </p:oleObj>
              </mc:Choice>
              <mc:Fallback>
                <p:oleObj name="Формула" r:id="rId9" imgW="457002" imgH="203112" progId="Equation.3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715000"/>
                        <a:ext cx="152400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1" name="Object 100"/>
          <p:cNvGraphicFramePr>
            <a:graphicFrameLocks noChangeAspect="1"/>
          </p:cNvGraphicFramePr>
          <p:nvPr/>
        </p:nvGraphicFramePr>
        <p:xfrm>
          <a:off x="1295400" y="3352800"/>
          <a:ext cx="3841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Формула" r:id="rId11" imgW="152334" imgH="393529" progId="Equation.3">
                  <p:embed/>
                </p:oleObj>
              </mc:Choice>
              <mc:Fallback>
                <p:oleObj name="Формула" r:id="rId11" imgW="152334" imgH="393529" progId="Equation.3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352800"/>
                        <a:ext cx="3841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1" name="Object 101"/>
          <p:cNvGraphicFramePr>
            <a:graphicFrameLocks noChangeAspect="1"/>
          </p:cNvGraphicFramePr>
          <p:nvPr/>
        </p:nvGraphicFramePr>
        <p:xfrm>
          <a:off x="3124200" y="3352800"/>
          <a:ext cx="8937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Формула" r:id="rId13" imgW="330057" imgH="393529" progId="Equation.3">
                  <p:embed/>
                </p:oleObj>
              </mc:Choice>
              <mc:Fallback>
                <p:oleObj name="Формула" r:id="rId13" imgW="330057" imgH="393529" progId="Equation.3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352800"/>
                        <a:ext cx="8937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3" name="Object 102"/>
          <p:cNvGraphicFramePr>
            <a:graphicFrameLocks noChangeAspect="1"/>
          </p:cNvGraphicFramePr>
          <p:nvPr/>
        </p:nvGraphicFramePr>
        <p:xfrm>
          <a:off x="1143000" y="4572000"/>
          <a:ext cx="7620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Формула" r:id="rId15" imgW="241300" imgH="228600" progId="Equation.3">
                  <p:embed/>
                </p:oleObj>
              </mc:Choice>
              <mc:Fallback>
                <p:oleObj name="Формула" r:id="rId15" imgW="241300" imgH="228600" progId="Equation.3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72000"/>
                        <a:ext cx="7620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" name="Object 103"/>
          <p:cNvGraphicFramePr>
            <a:graphicFrameLocks noChangeAspect="1"/>
          </p:cNvGraphicFramePr>
          <p:nvPr/>
        </p:nvGraphicFramePr>
        <p:xfrm>
          <a:off x="3200400" y="4572000"/>
          <a:ext cx="7778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name="Формула" r:id="rId17" imgW="342751" imgH="418918" progId="Equation.3">
                  <p:embed/>
                </p:oleObj>
              </mc:Choice>
              <mc:Fallback>
                <p:oleObj name="Формула" r:id="rId17" imgW="342751" imgH="418918" progId="Equation.3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572000"/>
                        <a:ext cx="77787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5" name="Object 104"/>
          <p:cNvGraphicFramePr>
            <a:graphicFrameLocks noChangeAspect="1"/>
          </p:cNvGraphicFramePr>
          <p:nvPr/>
        </p:nvGraphicFramePr>
        <p:xfrm>
          <a:off x="4953000" y="2744788"/>
          <a:ext cx="9144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3" name="Формула" r:id="rId19" imgW="329914" imgH="177646" progId="Equation.3">
                  <p:embed/>
                </p:oleObj>
              </mc:Choice>
              <mc:Fallback>
                <p:oleObj name="Формула" r:id="rId19" imgW="329914" imgH="177646" progId="Equation.3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744788"/>
                        <a:ext cx="914400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5" name="Object 105"/>
          <p:cNvGraphicFramePr>
            <a:graphicFrameLocks noChangeAspect="1"/>
          </p:cNvGraphicFramePr>
          <p:nvPr/>
        </p:nvGraphicFramePr>
        <p:xfrm>
          <a:off x="7010400" y="2819400"/>
          <a:ext cx="9906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" name="Формула" r:id="rId21" imgW="342751" imgH="139639" progId="Equation.3">
                  <p:embed/>
                </p:oleObj>
              </mc:Choice>
              <mc:Fallback>
                <p:oleObj name="Формула" r:id="rId21" imgW="342751" imgH="139639" progId="Equation.3">
                  <p:embed/>
                  <p:pic>
                    <p:nvPicPr>
                      <p:cNvPr id="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19400"/>
                        <a:ext cx="99060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6" name="Object 106"/>
          <p:cNvGraphicFramePr>
            <a:graphicFrameLocks noChangeAspect="1"/>
          </p:cNvGraphicFramePr>
          <p:nvPr/>
        </p:nvGraphicFramePr>
        <p:xfrm>
          <a:off x="6858000" y="3657600"/>
          <a:ext cx="11430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5" name="Формула" r:id="rId23" imgW="431425" imgH="177646" progId="Equation.3">
                  <p:embed/>
                </p:oleObj>
              </mc:Choice>
              <mc:Fallback>
                <p:oleObj name="Формула" r:id="rId23" imgW="431425" imgH="177646" progId="Equation.3">
                  <p:embed/>
                  <p:pic>
                    <p:nvPicPr>
                      <p:cNvPr id="0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657600"/>
                        <a:ext cx="11430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8" name="Object 107"/>
          <p:cNvGraphicFramePr>
            <a:graphicFrameLocks noChangeAspect="1"/>
          </p:cNvGraphicFramePr>
          <p:nvPr/>
        </p:nvGraphicFramePr>
        <p:xfrm>
          <a:off x="4953000" y="3795713"/>
          <a:ext cx="9906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" name="Формула" r:id="rId25" imgW="342751" imgH="139639" progId="Equation.3">
                  <p:embed/>
                </p:oleObj>
              </mc:Choice>
              <mc:Fallback>
                <p:oleObj name="Формула" r:id="rId25" imgW="342751" imgH="139639" progId="Equation.3">
                  <p:embed/>
                  <p:pic>
                    <p:nvPicPr>
                      <p:cNvPr id="0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795713"/>
                        <a:ext cx="9906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9" name="Object 108"/>
          <p:cNvGraphicFramePr>
            <a:graphicFrameLocks noChangeAspect="1"/>
          </p:cNvGraphicFramePr>
          <p:nvPr/>
        </p:nvGraphicFramePr>
        <p:xfrm>
          <a:off x="5105400" y="4800600"/>
          <a:ext cx="7620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7" name="Формула" r:id="rId26" imgW="228402" imgH="177646" progId="Equation.3">
                  <p:embed/>
                </p:oleObj>
              </mc:Choice>
              <mc:Fallback>
                <p:oleObj name="Формула" r:id="rId26" imgW="228402" imgH="177646" progId="Equation.3">
                  <p:embed/>
                  <p:pic>
                    <p:nvPicPr>
                      <p:cNvPr id="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800600"/>
                        <a:ext cx="76200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0" name="Object 109"/>
          <p:cNvGraphicFramePr>
            <a:graphicFrameLocks noChangeAspect="1"/>
          </p:cNvGraphicFramePr>
          <p:nvPr/>
        </p:nvGraphicFramePr>
        <p:xfrm>
          <a:off x="5105400" y="5791200"/>
          <a:ext cx="8382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8" name="Формула" r:id="rId28" imgW="304404" imgH="177569" progId="Equation.3">
                  <p:embed/>
                </p:oleObj>
              </mc:Choice>
              <mc:Fallback>
                <p:oleObj name="Формула" r:id="rId28" imgW="304404" imgH="177569" progId="Equation.3">
                  <p:embed/>
                  <p:pic>
                    <p:nvPicPr>
                      <p:cNvPr id="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791200"/>
                        <a:ext cx="83820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0" name="Object 110"/>
          <p:cNvGraphicFramePr>
            <a:graphicFrameLocks noChangeAspect="1"/>
          </p:cNvGraphicFramePr>
          <p:nvPr/>
        </p:nvGraphicFramePr>
        <p:xfrm>
          <a:off x="7162800" y="4648200"/>
          <a:ext cx="9906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9" name="Формула" r:id="rId30" imgW="444307" imgH="393529" progId="Equation.3">
                  <p:embed/>
                </p:oleObj>
              </mc:Choice>
              <mc:Fallback>
                <p:oleObj name="Формула" r:id="rId30" imgW="444307" imgH="393529" progId="Equation.3">
                  <p:embed/>
                  <p:pic>
                    <p:nvPicPr>
                      <p:cNvPr id="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648200"/>
                        <a:ext cx="9906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1" name="Object 111"/>
          <p:cNvGraphicFramePr>
            <a:graphicFrameLocks noChangeAspect="1"/>
          </p:cNvGraphicFramePr>
          <p:nvPr/>
        </p:nvGraphicFramePr>
        <p:xfrm>
          <a:off x="7010400" y="5715000"/>
          <a:ext cx="9906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0" name="Формула" r:id="rId32" imgW="533169" imgH="393529" progId="Equation.3">
                  <p:embed/>
                </p:oleObj>
              </mc:Choice>
              <mc:Fallback>
                <p:oleObj name="Формула" r:id="rId32" imgW="533169" imgH="393529" progId="Equation.3">
                  <p:embed/>
                  <p:pic>
                    <p:nvPicPr>
                      <p:cNvPr id="0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715000"/>
                        <a:ext cx="99060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3" name="Object 142"/>
          <p:cNvGraphicFramePr>
            <a:graphicFrameLocks noChangeAspect="1"/>
          </p:cNvGraphicFramePr>
          <p:nvPr/>
        </p:nvGraphicFramePr>
        <p:xfrm>
          <a:off x="4953000" y="1905000"/>
          <a:ext cx="11430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1" name="Формула" r:id="rId34" imgW="342751" imgH="203112" progId="Equation.3">
                  <p:embed/>
                </p:oleObj>
              </mc:Choice>
              <mc:Fallback>
                <p:oleObj name="Формула" r:id="rId34" imgW="342751" imgH="203112" progId="Equation.3">
                  <p:embed/>
                  <p:pic>
                    <p:nvPicPr>
                      <p:cNvPr id="0" name="Object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905000"/>
                        <a:ext cx="11430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4" name="Object 143"/>
          <p:cNvGraphicFramePr>
            <a:graphicFrameLocks noChangeAspect="1"/>
          </p:cNvGraphicFramePr>
          <p:nvPr/>
        </p:nvGraphicFramePr>
        <p:xfrm>
          <a:off x="7010400" y="1828800"/>
          <a:ext cx="12954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2" name="Формула" r:id="rId36" imgW="381000" imgH="228600" progId="Equation.3">
                  <p:embed/>
                </p:oleObj>
              </mc:Choice>
              <mc:Fallback>
                <p:oleObj name="Формула" r:id="rId36" imgW="381000" imgH="228600" progId="Equation.3">
                  <p:embed/>
                  <p:pic>
                    <p:nvPicPr>
                      <p:cNvPr id="0" name="Object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828800"/>
                        <a:ext cx="129540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9" name="Object 149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505200" y="2743200"/>
          <a:ext cx="3349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3" name="Формула" r:id="rId38" imgW="126725" imgH="177415" progId="Equation.3">
                  <p:embed/>
                </p:oleObj>
              </mc:Choice>
              <mc:Fallback>
                <p:oleObj name="Формула" r:id="rId38" imgW="126725" imgH="177415" progId="Equation.3">
                  <p:embed/>
                  <p:pic>
                    <p:nvPicPr>
                      <p:cNvPr id="0" name="Object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743200"/>
                        <a:ext cx="33496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1477963"/>
          </a:xfrm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3200"/>
              <a:t>Две </a:t>
            </a:r>
            <a:r>
              <a:rPr lang="ru-RU" altLang="ru-RU" sz="3200" b="1" i="1"/>
              <a:t>прямые параллельны</a:t>
            </a:r>
            <a:r>
              <a:rPr lang="ru-RU" altLang="ru-RU" sz="3200"/>
              <a:t> тогда и только тогда, когда их угловые коэффициенты равны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514600"/>
            <a:ext cx="8153400" cy="68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/>
              <a:t>Параллельны ли прямые:</a:t>
            </a:r>
          </a:p>
        </p:txBody>
      </p:sp>
      <p:graphicFrame>
        <p:nvGraphicFramePr>
          <p:cNvPr id="922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219200" y="3352800"/>
          <a:ext cx="30480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Формула" r:id="rId3" imgW="990170" imgH="660113" progId="Equation.3">
                  <p:embed/>
                </p:oleObj>
              </mc:Choice>
              <mc:Fallback>
                <p:oleObj name="Формула" r:id="rId3" imgW="990170" imgH="6601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352800"/>
                        <a:ext cx="3048000" cy="2032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1" name="Picture 6" descr="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0"/>
            <a:ext cx="3870325" cy="4267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249363"/>
          </a:xfrm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2000" i="1">
                <a:latin typeface="Comic Sans MS" pitchFamily="66" charset="0"/>
              </a:rPr>
              <a:t>Пусть дан график функции </a:t>
            </a:r>
            <a:r>
              <a:rPr lang="en-US" altLang="ru-RU" sz="2000" i="1">
                <a:latin typeface="Comic Sans MS" pitchFamily="66" charset="0"/>
              </a:rPr>
              <a:t>y=f(x)</a:t>
            </a:r>
            <a:r>
              <a:rPr lang="ru-RU" altLang="ru-RU" sz="2000" i="1">
                <a:latin typeface="Comic Sans MS" pitchFamily="66" charset="0"/>
              </a:rPr>
              <a:t>. На нем выбрана точка </a:t>
            </a:r>
            <a:r>
              <a:rPr lang="en-US" altLang="ru-RU" sz="2000" i="1">
                <a:latin typeface="Comic Sans MS" pitchFamily="66" charset="0"/>
              </a:rPr>
              <a:t>M(a;f(a))</a:t>
            </a:r>
            <a:r>
              <a:rPr lang="ru-RU" altLang="ru-RU" sz="2000" i="1">
                <a:latin typeface="Comic Sans MS" pitchFamily="66" charset="0"/>
              </a:rPr>
              <a:t>, в этой точке к графику функции проведена касательная (мы предполагаем, что она существует). Найти угловой коэффициент касательной.</a:t>
            </a:r>
          </a:p>
        </p:txBody>
      </p:sp>
      <p:pic>
        <p:nvPicPr>
          <p:cNvPr id="24580" name="Picture 4" descr="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4505325" cy="49815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5562600" y="1905000"/>
          <a:ext cx="30480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Формула" r:id="rId4" imgW="1307532" imgH="215806" progId="Equation.3">
                  <p:embed/>
                </p:oleObj>
              </mc:Choice>
              <mc:Fallback>
                <p:oleObj name="Формула" r:id="rId4" imgW="1307532" imgH="21580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905000"/>
                        <a:ext cx="3048000" cy="5111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3366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8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6400800" y="2667000"/>
          <a:ext cx="14922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Формула" r:id="rId6" imgW="609336" imgH="393529" progId="Equation.3">
                  <p:embed/>
                </p:oleObj>
              </mc:Choice>
              <mc:Fallback>
                <p:oleObj name="Формула" r:id="rId6" imgW="609336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667000"/>
                        <a:ext cx="1492250" cy="9620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3366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Rectangle 14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5943600" y="3886200"/>
          <a:ext cx="237013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Формула" r:id="rId8" imgW="876300" imgH="279400" progId="Equation.3">
                  <p:embed/>
                </p:oleObj>
              </mc:Choice>
              <mc:Fallback>
                <p:oleObj name="Формула" r:id="rId8" imgW="876300" imgH="279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886200"/>
                        <a:ext cx="2370138" cy="7445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3366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Rectangle 16"/>
          <p:cNvSpPr>
            <a:spLocks noChangeArrowheads="1"/>
          </p:cNvSpPr>
          <p:nvPr/>
        </p:nvSpPr>
        <p:spPr bwMode="auto">
          <a:xfrm>
            <a:off x="685800" y="2819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6019800" y="4953000"/>
          <a:ext cx="2220913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Формула" r:id="rId10" imgW="863225" imgH="393529" progId="Equation.3">
                  <p:embed/>
                </p:oleObj>
              </mc:Choice>
              <mc:Fallback>
                <p:oleObj name="Формула" r:id="rId10" imgW="863225" imgH="39352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953000"/>
                        <a:ext cx="2220913" cy="10080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3366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2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</TotalTime>
  <Words>471</Words>
  <Application>Microsoft Office PowerPoint</Application>
  <PresentationFormat>Экран (4:3)</PresentationFormat>
  <Paragraphs>77</Paragraphs>
  <Slides>20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Comic Sans MS</vt:lpstr>
      <vt:lpstr>Tahoma</vt:lpstr>
      <vt:lpstr>Times New Roman</vt:lpstr>
      <vt:lpstr>Wingdings</vt:lpstr>
      <vt:lpstr>Оформление по умолчанию</vt:lpstr>
      <vt:lpstr>GraphC</vt:lpstr>
      <vt:lpstr>Формула</vt:lpstr>
      <vt:lpstr>Уравнение касательной к графику функции</vt:lpstr>
      <vt:lpstr>Верно ли определение?</vt:lpstr>
      <vt:lpstr>Пусть дана        и две прямые       и             , имеющая с данной параболой одну общую точку М (1;1). </vt:lpstr>
      <vt:lpstr>На данном уроке:</vt:lpstr>
      <vt:lpstr>Определение производной</vt:lpstr>
      <vt:lpstr>Правила дифференцирования</vt:lpstr>
      <vt:lpstr>Основные формулы дифференцирования</vt:lpstr>
      <vt:lpstr>Две прямые параллельны тогда и только тогда, когда их угловые коэффициенты равны</vt:lpstr>
      <vt:lpstr>Пусть дан график функции y=f(x). На нем выбрана точка M(a;f(a)), в этой точке к графику функции проведена касательная (мы предполагаем, что она существует). Найти угловой коэффициент касательной.</vt:lpstr>
      <vt:lpstr> Геометрический смысл производной</vt:lpstr>
      <vt:lpstr> Геометрический смысл производной</vt:lpstr>
      <vt:lpstr>Вывод уравнения касательной</vt:lpstr>
      <vt:lpstr>Составить уравнение касательной:</vt:lpstr>
      <vt:lpstr>Составить уравнение касательной:</vt:lpstr>
      <vt:lpstr>Алгоритм нахождения уравнения касательной к графику функции y=f(x).</vt:lpstr>
      <vt:lpstr>Составить уравнение касательной к графику функции          в точке         .</vt:lpstr>
      <vt:lpstr>К графику функции               провести касательную так, чтобы она была параллельна прямой                 .</vt:lpstr>
      <vt:lpstr>Презентация PowerPoint</vt:lpstr>
      <vt:lpstr>Самостоятельная работа</vt:lpstr>
      <vt:lpstr>Ответьте на вопросы: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карина</dc:creator>
  <cp:lastModifiedBy>Лена-ПК</cp:lastModifiedBy>
  <cp:revision>16</cp:revision>
  <cp:lastPrinted>1601-01-01T00:00:00Z</cp:lastPrinted>
  <dcterms:created xsi:type="dcterms:W3CDTF">2012-01-29T19:56:10Z</dcterms:created>
  <dcterms:modified xsi:type="dcterms:W3CDTF">2024-03-17T12:09:00Z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616287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  <property fmtid="{D5CDD505-2E9C-101B-9397-08002B2CF9AE}" pid="5" name="Version">
    <vt:i4>1</vt:i4>
  </property>
</Properties>
</file>